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469" r:id="rId3"/>
    <p:sldId id="470" r:id="rId4"/>
    <p:sldId id="365" r:id="rId5"/>
    <p:sldId id="411" r:id="rId6"/>
    <p:sldId id="363" r:id="rId7"/>
    <p:sldId id="364" r:id="rId8"/>
    <p:sldId id="366" r:id="rId9"/>
    <p:sldId id="367" r:id="rId10"/>
    <p:sldId id="368" r:id="rId11"/>
    <p:sldId id="369" r:id="rId12"/>
    <p:sldId id="476" r:id="rId13"/>
    <p:sldId id="486" r:id="rId14"/>
    <p:sldId id="487" r:id="rId15"/>
    <p:sldId id="488" r:id="rId16"/>
    <p:sldId id="489" r:id="rId17"/>
    <p:sldId id="370" r:id="rId18"/>
    <p:sldId id="491" r:id="rId19"/>
    <p:sldId id="371" r:id="rId20"/>
    <p:sldId id="372" r:id="rId21"/>
    <p:sldId id="373" r:id="rId22"/>
    <p:sldId id="497" r:id="rId23"/>
    <p:sldId id="494" r:id="rId24"/>
    <p:sldId id="478" r:id="rId25"/>
    <p:sldId id="353" r:id="rId26"/>
    <p:sldId id="479" r:id="rId27"/>
    <p:sldId id="480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481" r:id="rId38"/>
    <p:sldId id="482" r:id="rId39"/>
    <p:sldId id="483" r:id="rId40"/>
    <p:sldId id="485" r:id="rId41"/>
    <p:sldId id="495" r:id="rId42"/>
    <p:sldId id="496" r:id="rId43"/>
    <p:sldId id="374" r:id="rId44"/>
    <p:sldId id="375" r:id="rId45"/>
    <p:sldId id="413" r:id="rId46"/>
    <p:sldId id="416" r:id="rId47"/>
    <p:sldId id="417" r:id="rId48"/>
    <p:sldId id="418" r:id="rId49"/>
    <p:sldId id="419" r:id="rId50"/>
    <p:sldId id="414" r:id="rId51"/>
    <p:sldId id="299" r:id="rId52"/>
    <p:sldId id="465" r:id="rId53"/>
    <p:sldId id="471" r:id="rId54"/>
    <p:sldId id="474" r:id="rId55"/>
    <p:sldId id="466" r:id="rId56"/>
    <p:sldId id="467" r:id="rId57"/>
    <p:sldId id="468" r:id="rId58"/>
    <p:sldId id="475" r:id="rId59"/>
    <p:sldId id="473" r:id="rId60"/>
    <p:sldId id="377" r:id="rId61"/>
    <p:sldId id="378" r:id="rId62"/>
    <p:sldId id="420" r:id="rId63"/>
    <p:sldId id="379" r:id="rId64"/>
    <p:sldId id="380" r:id="rId65"/>
    <p:sldId id="421" r:id="rId66"/>
    <p:sldId id="381" r:id="rId67"/>
    <p:sldId id="382" r:id="rId68"/>
    <p:sldId id="383" r:id="rId69"/>
    <p:sldId id="384" r:id="rId70"/>
    <p:sldId id="385" r:id="rId71"/>
    <p:sldId id="386" r:id="rId72"/>
    <p:sldId id="387" r:id="rId73"/>
    <p:sldId id="388" r:id="rId74"/>
    <p:sldId id="427" r:id="rId75"/>
    <p:sldId id="431" r:id="rId76"/>
    <p:sldId id="432" r:id="rId77"/>
    <p:sldId id="433" r:id="rId78"/>
    <p:sldId id="434" r:id="rId79"/>
    <p:sldId id="435" r:id="rId80"/>
    <p:sldId id="436" r:id="rId81"/>
    <p:sldId id="422" r:id="rId82"/>
    <p:sldId id="464" r:id="rId83"/>
    <p:sldId id="298" r:id="rId84"/>
    <p:sldId id="257" r:id="rId85"/>
    <p:sldId id="282" r:id="rId86"/>
    <p:sldId id="296" r:id="rId87"/>
    <p:sldId id="287" r:id="rId88"/>
    <p:sldId id="284" r:id="rId89"/>
    <p:sldId id="285" r:id="rId90"/>
    <p:sldId id="288" r:id="rId91"/>
    <p:sldId id="269" r:id="rId92"/>
    <p:sldId id="270" r:id="rId93"/>
    <p:sldId id="283" r:id="rId94"/>
    <p:sldId id="271" r:id="rId95"/>
    <p:sldId id="289" r:id="rId96"/>
    <p:sldId id="272" r:id="rId97"/>
    <p:sldId id="273" r:id="rId98"/>
    <p:sldId id="290" r:id="rId99"/>
    <p:sldId id="275" r:id="rId100"/>
    <p:sldId id="276" r:id="rId101"/>
    <p:sldId id="286" r:id="rId102"/>
    <p:sldId id="277" r:id="rId103"/>
    <p:sldId id="278" r:id="rId104"/>
    <p:sldId id="279" r:id="rId105"/>
    <p:sldId id="280" r:id="rId106"/>
    <p:sldId id="281" r:id="rId107"/>
    <p:sldId id="258" r:id="rId108"/>
    <p:sldId id="259" r:id="rId109"/>
    <p:sldId id="291" r:id="rId110"/>
    <p:sldId id="260" r:id="rId111"/>
    <p:sldId id="261" r:id="rId112"/>
    <p:sldId id="292" r:id="rId113"/>
    <p:sldId id="262" r:id="rId114"/>
    <p:sldId id="293" r:id="rId115"/>
    <p:sldId id="295" r:id="rId116"/>
    <p:sldId id="268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2886EA-19AB-413D-8B59-4467689BA2C3}" v="48" dt="2025-07-01T21:04:53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E92886EA-19AB-413D-8B59-4467689BA2C3}"/>
    <pc:docChg chg="undo custSel addSld delSld modSld sldOrd">
      <pc:chgData name="Lines, Todd" userId="afaf7c3a-e8aa-4568-882a-02ad8f9e19b0" providerId="ADAL" clId="{E92886EA-19AB-413D-8B59-4467689BA2C3}" dt="2025-07-01T21:04:57.955" v="108" actId="21"/>
      <pc:docMkLst>
        <pc:docMk/>
      </pc:docMkLst>
      <pc:sldChg chg="modSp new mod">
        <pc:chgData name="Lines, Todd" userId="afaf7c3a-e8aa-4568-882a-02ad8f9e19b0" providerId="ADAL" clId="{E92886EA-19AB-413D-8B59-4467689BA2C3}" dt="2025-06-20T20:50:48.383" v="10" actId="20577"/>
        <pc:sldMkLst>
          <pc:docMk/>
          <pc:sldMk cId="1425550966" sldId="297"/>
        </pc:sldMkLst>
        <pc:spChg chg="mod">
          <ac:chgData name="Lines, Todd" userId="afaf7c3a-e8aa-4568-882a-02ad8f9e19b0" providerId="ADAL" clId="{E92886EA-19AB-413D-8B59-4467689BA2C3}" dt="2025-06-20T20:50:48.383" v="10" actId="20577"/>
          <ac:spMkLst>
            <pc:docMk/>
            <pc:sldMk cId="1425550966" sldId="297"/>
            <ac:spMk id="2" creationId="{340C5C2E-A475-A5A5-8ADF-A4C0ADB0C26C}"/>
          </ac:spMkLst>
        </pc:spChg>
      </pc:sldChg>
      <pc:sldChg chg="addSp delSp modSp new mod modClrScheme chgLayout">
        <pc:chgData name="Lines, Todd" userId="afaf7c3a-e8aa-4568-882a-02ad8f9e19b0" providerId="ADAL" clId="{E92886EA-19AB-413D-8B59-4467689BA2C3}" dt="2025-06-20T20:50:57.055" v="15" actId="20577"/>
        <pc:sldMkLst>
          <pc:docMk/>
          <pc:sldMk cId="604145690" sldId="298"/>
        </pc:sldMkLst>
        <pc:spChg chg="add mod ord">
          <ac:chgData name="Lines, Todd" userId="afaf7c3a-e8aa-4568-882a-02ad8f9e19b0" providerId="ADAL" clId="{E92886EA-19AB-413D-8B59-4467689BA2C3}" dt="2025-06-20T20:50:57.055" v="15" actId="20577"/>
          <ac:spMkLst>
            <pc:docMk/>
            <pc:sldMk cId="604145690" sldId="298"/>
            <ac:spMk id="4" creationId="{51A5E56A-3152-8B4F-4B2E-7BC77CEA68EA}"/>
          </ac:spMkLst>
        </pc:spChg>
        <pc:spChg chg="add mod ord">
          <ac:chgData name="Lines, Todd" userId="afaf7c3a-e8aa-4568-882a-02ad8f9e19b0" providerId="ADAL" clId="{E92886EA-19AB-413D-8B59-4467689BA2C3}" dt="2025-06-20T20:50:54.724" v="12" actId="700"/>
          <ac:spMkLst>
            <pc:docMk/>
            <pc:sldMk cId="604145690" sldId="298"/>
            <ac:spMk id="5" creationId="{3397E5AE-6FE1-B5BB-E735-5A898228180D}"/>
          </ac:spMkLst>
        </pc:spChg>
      </pc:sldChg>
      <pc:sldChg chg="add ord">
        <pc:chgData name="Lines, Todd" userId="afaf7c3a-e8aa-4568-882a-02ad8f9e19b0" providerId="ADAL" clId="{E92886EA-19AB-413D-8B59-4467689BA2C3}" dt="2025-06-24T19:56:52.074" v="101"/>
        <pc:sldMkLst>
          <pc:docMk/>
          <pc:sldMk cId="1373451021" sldId="299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3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4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5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6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7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8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59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60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61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362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3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4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5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6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7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68"/>
        </pc:sldMkLst>
      </pc:sldChg>
      <pc:sldChg chg="addSp delSp modSp add mod">
        <pc:chgData name="Lines, Todd" userId="afaf7c3a-e8aa-4568-882a-02ad8f9e19b0" providerId="ADAL" clId="{E92886EA-19AB-413D-8B59-4467689BA2C3}" dt="2025-06-20T20:54:59.494" v="26" actId="1076"/>
        <pc:sldMkLst>
          <pc:docMk/>
          <pc:sldMk cId="0" sldId="369"/>
        </pc:sldMkLst>
        <pc:spChg chg="add mod">
          <ac:chgData name="Lines, Todd" userId="afaf7c3a-e8aa-4568-882a-02ad8f9e19b0" providerId="ADAL" clId="{E92886EA-19AB-413D-8B59-4467689BA2C3}" dt="2025-06-20T20:54:47.726" v="21" actId="478"/>
          <ac:spMkLst>
            <pc:docMk/>
            <pc:sldMk cId="0" sldId="369"/>
            <ac:spMk id="3" creationId="{DBB37188-CBAC-480A-3E4F-E4135D655AF2}"/>
          </ac:spMkLst>
        </pc:spChg>
        <pc:picChg chg="add mod">
          <ac:chgData name="Lines, Todd" userId="afaf7c3a-e8aa-4568-882a-02ad8f9e19b0" providerId="ADAL" clId="{E92886EA-19AB-413D-8B59-4467689BA2C3}" dt="2025-06-20T20:54:59.494" v="26" actId="1076"/>
          <ac:picMkLst>
            <pc:docMk/>
            <pc:sldMk cId="0" sldId="369"/>
            <ac:picMk id="59394" creationId="{F3E275AB-0666-0FFE-ED14-A12EB6AC2D02}"/>
          </ac:picMkLst>
        </pc:picChg>
      </pc:sldChg>
      <pc:sldChg chg="add ord">
        <pc:chgData name="Lines, Todd" userId="afaf7c3a-e8aa-4568-882a-02ad8f9e19b0" providerId="ADAL" clId="{E92886EA-19AB-413D-8B59-4467689BA2C3}" dt="2025-06-25T16:03:42.244" v="105"/>
        <pc:sldMkLst>
          <pc:docMk/>
          <pc:sldMk cId="0" sldId="370"/>
        </pc:sldMkLst>
      </pc:sldChg>
      <pc:sldChg chg="add ord">
        <pc:chgData name="Lines, Todd" userId="afaf7c3a-e8aa-4568-882a-02ad8f9e19b0" providerId="ADAL" clId="{E92886EA-19AB-413D-8B59-4467689BA2C3}" dt="2025-06-25T16:03:42.244" v="105"/>
        <pc:sldMkLst>
          <pc:docMk/>
          <pc:sldMk cId="0" sldId="371"/>
        </pc:sldMkLst>
      </pc:sldChg>
      <pc:sldChg chg="add ord">
        <pc:chgData name="Lines, Todd" userId="afaf7c3a-e8aa-4568-882a-02ad8f9e19b0" providerId="ADAL" clId="{E92886EA-19AB-413D-8B59-4467689BA2C3}" dt="2025-06-25T16:03:42.244" v="105"/>
        <pc:sldMkLst>
          <pc:docMk/>
          <pc:sldMk cId="0" sldId="372"/>
        </pc:sldMkLst>
      </pc:sldChg>
      <pc:sldChg chg="addSp delSp modSp add mod ord">
        <pc:chgData name="Lines, Todd" userId="afaf7c3a-e8aa-4568-882a-02ad8f9e19b0" providerId="ADAL" clId="{E92886EA-19AB-413D-8B59-4467689BA2C3}" dt="2025-06-25T16:03:42.244" v="105"/>
        <pc:sldMkLst>
          <pc:docMk/>
          <pc:sldMk cId="0" sldId="373"/>
        </pc:sldMkLst>
        <pc:spChg chg="add mod">
          <ac:chgData name="Lines, Todd" userId="afaf7c3a-e8aa-4568-882a-02ad8f9e19b0" providerId="ADAL" clId="{E92886EA-19AB-413D-8B59-4467689BA2C3}" dt="2025-06-20T21:15:27.096" v="80" actId="164"/>
          <ac:spMkLst>
            <pc:docMk/>
            <pc:sldMk cId="0" sldId="373"/>
            <ac:spMk id="4" creationId="{B54C08B8-BB4B-E392-AAD3-7B101D18F1BD}"/>
          </ac:spMkLst>
        </pc:spChg>
        <pc:spChg chg="add mod">
          <ac:chgData name="Lines, Todd" userId="afaf7c3a-e8aa-4568-882a-02ad8f9e19b0" providerId="ADAL" clId="{E92886EA-19AB-413D-8B59-4467689BA2C3}" dt="2025-06-20T21:15:27.096" v="80" actId="164"/>
          <ac:spMkLst>
            <pc:docMk/>
            <pc:sldMk cId="0" sldId="373"/>
            <ac:spMk id="5" creationId="{F127534B-FA46-EBB0-94BB-C2C664365EAD}"/>
          </ac:spMkLst>
        </pc:spChg>
        <pc:spChg chg="add mod">
          <ac:chgData name="Lines, Todd" userId="afaf7c3a-e8aa-4568-882a-02ad8f9e19b0" providerId="ADAL" clId="{E92886EA-19AB-413D-8B59-4467689BA2C3}" dt="2025-06-20T21:15:20.116" v="79" actId="478"/>
          <ac:spMkLst>
            <pc:docMk/>
            <pc:sldMk cId="0" sldId="373"/>
            <ac:spMk id="7" creationId="{0FDEEAD2-13BE-AA7A-ECF9-8502268377FA}"/>
          </ac:spMkLst>
        </pc:spChg>
        <pc:spChg chg="mod">
          <ac:chgData name="Lines, Todd" userId="afaf7c3a-e8aa-4568-882a-02ad8f9e19b0" providerId="ADAL" clId="{E92886EA-19AB-413D-8B59-4467689BA2C3}" dt="2025-06-20T20:53:07.411" v="17" actId="27636"/>
          <ac:spMkLst>
            <pc:docMk/>
            <pc:sldMk cId="0" sldId="373"/>
            <ac:spMk id="40962" creationId="{7FD39939-801F-D67B-1CBB-524D37B7A51A}"/>
          </ac:spMkLst>
        </pc:spChg>
        <pc:spChg chg="mod">
          <ac:chgData name="Lines, Todd" userId="afaf7c3a-e8aa-4568-882a-02ad8f9e19b0" providerId="ADAL" clId="{E92886EA-19AB-413D-8B59-4467689BA2C3}" dt="2025-06-20T21:14:29.291" v="67" actId="1076"/>
          <ac:spMkLst>
            <pc:docMk/>
            <pc:sldMk cId="0" sldId="373"/>
            <ac:spMk id="40963" creationId="{2E78C66C-609C-64C6-4EF8-FBC36F126AF9}"/>
          </ac:spMkLst>
        </pc:spChg>
        <pc:grpChg chg="add mod">
          <ac:chgData name="Lines, Todd" userId="afaf7c3a-e8aa-4568-882a-02ad8f9e19b0" providerId="ADAL" clId="{E92886EA-19AB-413D-8B59-4467689BA2C3}" dt="2025-06-20T21:15:32.844" v="82" actId="1076"/>
          <ac:grpSpMkLst>
            <pc:docMk/>
            <pc:sldMk cId="0" sldId="373"/>
            <ac:grpSpMk id="8" creationId="{529AD8BC-24EA-45A3-FE14-0FD69CBA1296}"/>
          </ac:grpSpMkLst>
        </pc:grpChg>
        <pc:picChg chg="add mod">
          <ac:chgData name="Lines, Todd" userId="afaf7c3a-e8aa-4568-882a-02ad8f9e19b0" providerId="ADAL" clId="{E92886EA-19AB-413D-8B59-4467689BA2C3}" dt="2025-06-20T21:15:28.981" v="81" actId="1076"/>
          <ac:picMkLst>
            <pc:docMk/>
            <pc:sldMk cId="0" sldId="373"/>
            <ac:picMk id="45060" creationId="{4CA2C123-761B-755F-2D0C-10FF3F2BF552}"/>
          </ac:picMkLst>
        </pc:picChg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4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5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7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8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79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0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1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2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3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4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5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6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7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388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11"/>
        </pc:sldMkLst>
      </pc:sldChg>
      <pc:sldChg chg="delSp add del">
        <pc:chgData name="Lines, Todd" userId="afaf7c3a-e8aa-4568-882a-02ad8f9e19b0" providerId="ADAL" clId="{E92886EA-19AB-413D-8B59-4467689BA2C3}" dt="2025-06-20T20:57:24.124" v="43" actId="47"/>
        <pc:sldMkLst>
          <pc:docMk/>
          <pc:sldMk cId="0" sldId="412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13"/>
        </pc:sldMkLst>
      </pc:sldChg>
      <pc:sldChg chg="modSp add mod">
        <pc:chgData name="Lines, Todd" userId="afaf7c3a-e8aa-4568-882a-02ad8f9e19b0" providerId="ADAL" clId="{E92886EA-19AB-413D-8B59-4467689BA2C3}" dt="2025-06-20T22:06:36.738" v="87" actId="20577"/>
        <pc:sldMkLst>
          <pc:docMk/>
          <pc:sldMk cId="0" sldId="414"/>
        </pc:sldMkLst>
        <pc:spChg chg="mod">
          <ac:chgData name="Lines, Todd" userId="afaf7c3a-e8aa-4568-882a-02ad8f9e19b0" providerId="ADAL" clId="{E92886EA-19AB-413D-8B59-4467689BA2C3}" dt="2025-06-20T22:06:36.738" v="87" actId="20577"/>
          <ac:spMkLst>
            <pc:docMk/>
            <pc:sldMk cId="0" sldId="414"/>
            <ac:spMk id="49154" creationId="{3F8BF170-9186-A2CA-8DDF-97DD30FE9044}"/>
          </ac:spMkLst>
        </pc:spChg>
      </pc:sldChg>
      <pc:sldChg chg="modSp add mod">
        <pc:chgData name="Lines, Todd" userId="afaf7c3a-e8aa-4568-882a-02ad8f9e19b0" providerId="ADAL" clId="{E92886EA-19AB-413D-8B59-4467689BA2C3}" dt="2025-06-20T20:53:07.415" v="18" actId="27636"/>
        <pc:sldMkLst>
          <pc:docMk/>
          <pc:sldMk cId="0" sldId="416"/>
        </pc:sldMkLst>
        <pc:spChg chg="mod">
          <ac:chgData name="Lines, Todd" userId="afaf7c3a-e8aa-4568-882a-02ad8f9e19b0" providerId="ADAL" clId="{E92886EA-19AB-413D-8B59-4467689BA2C3}" dt="2025-06-20T20:53:07.415" v="18" actId="27636"/>
          <ac:spMkLst>
            <pc:docMk/>
            <pc:sldMk cId="0" sldId="416"/>
            <ac:spMk id="45058" creationId="{EB2B963D-7008-B13F-FD3F-2E18E5162CFD}"/>
          </ac:spMkLst>
        </pc:spChg>
      </pc:sldChg>
      <pc:sldChg chg="modSp add mod">
        <pc:chgData name="Lines, Todd" userId="afaf7c3a-e8aa-4568-882a-02ad8f9e19b0" providerId="ADAL" clId="{E92886EA-19AB-413D-8B59-4467689BA2C3}" dt="2025-06-20T20:53:07.417" v="19" actId="27636"/>
        <pc:sldMkLst>
          <pc:docMk/>
          <pc:sldMk cId="0" sldId="417"/>
        </pc:sldMkLst>
        <pc:spChg chg="mod">
          <ac:chgData name="Lines, Todd" userId="afaf7c3a-e8aa-4568-882a-02ad8f9e19b0" providerId="ADAL" clId="{E92886EA-19AB-413D-8B59-4467689BA2C3}" dt="2025-06-20T20:53:07.417" v="19" actId="27636"/>
          <ac:spMkLst>
            <pc:docMk/>
            <pc:sldMk cId="0" sldId="417"/>
            <ac:spMk id="46082" creationId="{BE4F314A-6BF1-F8BE-23BE-F5FECEA106CD}"/>
          </ac:spMkLst>
        </pc:spChg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18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19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20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21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22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27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1"/>
        </pc:sldMkLst>
      </pc:sldChg>
      <pc:sldChg chg="modSp add mod">
        <pc:chgData name="Lines, Todd" userId="afaf7c3a-e8aa-4568-882a-02ad8f9e19b0" providerId="ADAL" clId="{E92886EA-19AB-413D-8B59-4467689BA2C3}" dt="2025-06-20T20:53:07.430" v="20" actId="27636"/>
        <pc:sldMkLst>
          <pc:docMk/>
          <pc:sldMk cId="0" sldId="432"/>
        </pc:sldMkLst>
        <pc:spChg chg="mod">
          <ac:chgData name="Lines, Todd" userId="afaf7c3a-e8aa-4568-882a-02ad8f9e19b0" providerId="ADAL" clId="{E92886EA-19AB-413D-8B59-4467689BA2C3}" dt="2025-06-20T20:53:07.430" v="20" actId="27636"/>
          <ac:spMkLst>
            <pc:docMk/>
            <pc:sldMk cId="0" sldId="432"/>
            <ac:spMk id="66562" creationId="{F821566B-AA0D-56B8-7DB2-F40D51D7BE5D}"/>
          </ac:spMkLst>
        </pc:spChg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3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4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5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36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64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65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66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67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68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69"/>
        </pc:sldMkLst>
      </pc:sldChg>
      <pc:sldChg chg="add">
        <pc:chgData name="Lines, Todd" userId="afaf7c3a-e8aa-4568-882a-02ad8f9e19b0" providerId="ADAL" clId="{E92886EA-19AB-413D-8B59-4467689BA2C3}" dt="2025-06-20T20:53:07.343" v="16"/>
        <pc:sldMkLst>
          <pc:docMk/>
          <pc:sldMk cId="0" sldId="470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71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73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74"/>
        </pc:sldMkLst>
      </pc:sldChg>
      <pc:sldChg chg="add ord">
        <pc:chgData name="Lines, Todd" userId="afaf7c3a-e8aa-4568-882a-02ad8f9e19b0" providerId="ADAL" clId="{E92886EA-19AB-413D-8B59-4467689BA2C3}" dt="2025-06-20T21:09:54.376" v="51"/>
        <pc:sldMkLst>
          <pc:docMk/>
          <pc:sldMk cId="0" sldId="475"/>
        </pc:sldMkLst>
      </pc:sldChg>
      <pc:sldChg chg="addSp delSp modSp add mod">
        <pc:chgData name="Lines, Todd" userId="afaf7c3a-e8aa-4568-882a-02ad8f9e19b0" providerId="ADAL" clId="{E92886EA-19AB-413D-8B59-4467689BA2C3}" dt="2025-06-20T21:09:15.629" v="49" actId="1076"/>
        <pc:sldMkLst>
          <pc:docMk/>
          <pc:sldMk cId="0" sldId="476"/>
        </pc:sldMkLst>
        <pc:picChg chg="mod">
          <ac:chgData name="Lines, Todd" userId="afaf7c3a-e8aa-4568-882a-02ad8f9e19b0" providerId="ADAL" clId="{E92886EA-19AB-413D-8B59-4467689BA2C3}" dt="2025-06-20T21:09:15.629" v="49" actId="1076"/>
          <ac:picMkLst>
            <pc:docMk/>
            <pc:sldMk cId="0" sldId="476"/>
            <ac:picMk id="28675" creationId="{24FB7644-6948-7978-8D7F-E405076C541F}"/>
          </ac:picMkLst>
        </pc:picChg>
        <pc:picChg chg="add mod">
          <ac:chgData name="Lines, Todd" userId="afaf7c3a-e8aa-4568-882a-02ad8f9e19b0" providerId="ADAL" clId="{E92886EA-19AB-413D-8B59-4467689BA2C3}" dt="2025-06-20T21:09:15.629" v="49" actId="1076"/>
          <ac:picMkLst>
            <pc:docMk/>
            <pc:sldMk cId="0" sldId="476"/>
            <ac:picMk id="57348" creationId="{26D77DCD-A8D9-DCFF-B774-2689D6F8CBD4}"/>
          </ac:picMkLst>
        </pc:picChg>
      </pc:sldChg>
      <pc:sldChg chg="addSp delSp modSp new del mod modClrScheme chgLayout">
        <pc:chgData name="Lines, Todd" userId="afaf7c3a-e8aa-4568-882a-02ad8f9e19b0" providerId="ADAL" clId="{E92886EA-19AB-413D-8B59-4467689BA2C3}" dt="2025-06-20T21:01:02.990" v="47" actId="47"/>
        <pc:sldMkLst>
          <pc:docMk/>
          <pc:sldMk cId="1733843489" sldId="477"/>
        </pc:sldMkLst>
      </pc:sldChg>
      <pc:sldChg chg="add ord">
        <pc:chgData name="Lines, Todd" userId="afaf7c3a-e8aa-4568-882a-02ad8f9e19b0" providerId="ADAL" clId="{E92886EA-19AB-413D-8B59-4467689BA2C3}" dt="2025-06-25T16:02:38.497" v="103"/>
        <pc:sldMkLst>
          <pc:docMk/>
          <pc:sldMk cId="0" sldId="478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79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80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81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82"/>
        </pc:sldMkLst>
      </pc:sldChg>
      <pc:sldChg chg="add">
        <pc:chgData name="Lines, Todd" userId="afaf7c3a-e8aa-4568-882a-02ad8f9e19b0" providerId="ADAL" clId="{E92886EA-19AB-413D-8B59-4467689BA2C3}" dt="2025-06-20T20:58:37.708" v="46"/>
        <pc:sldMkLst>
          <pc:docMk/>
          <pc:sldMk cId="0" sldId="483"/>
        </pc:sldMkLst>
      </pc:sldChg>
      <pc:sldChg chg="new del">
        <pc:chgData name="Lines, Todd" userId="afaf7c3a-e8aa-4568-882a-02ad8f9e19b0" providerId="ADAL" clId="{E92886EA-19AB-413D-8B59-4467689BA2C3}" dt="2025-06-20T22:08:30.413" v="88" actId="47"/>
        <pc:sldMkLst>
          <pc:docMk/>
          <pc:sldMk cId="2122719185" sldId="484"/>
        </pc:sldMkLst>
      </pc:sldChg>
      <pc:sldChg chg="add ord">
        <pc:chgData name="Lines, Todd" userId="afaf7c3a-e8aa-4568-882a-02ad8f9e19b0" providerId="ADAL" clId="{E92886EA-19AB-413D-8B59-4467689BA2C3}" dt="2025-06-20T21:16:05.944" v="84"/>
        <pc:sldMkLst>
          <pc:docMk/>
          <pc:sldMk cId="2370672761" sldId="485"/>
        </pc:sldMkLst>
      </pc:sldChg>
      <pc:sldChg chg="add ord">
        <pc:chgData name="Lines, Todd" userId="afaf7c3a-e8aa-4568-882a-02ad8f9e19b0" providerId="ADAL" clId="{E92886EA-19AB-413D-8B59-4467689BA2C3}" dt="2025-06-25T16:03:42.244" v="105"/>
        <pc:sldMkLst>
          <pc:docMk/>
          <pc:sldMk cId="1278518977" sldId="486"/>
        </pc:sldMkLst>
      </pc:sldChg>
      <pc:sldChg chg="add ord">
        <pc:chgData name="Lines, Todd" userId="afaf7c3a-e8aa-4568-882a-02ad8f9e19b0" providerId="ADAL" clId="{E92886EA-19AB-413D-8B59-4467689BA2C3}" dt="2025-06-25T16:03:42.244" v="105"/>
        <pc:sldMkLst>
          <pc:docMk/>
          <pc:sldMk cId="0" sldId="487"/>
        </pc:sldMkLst>
      </pc:sldChg>
      <pc:sldChg chg="add ord">
        <pc:chgData name="Lines, Todd" userId="afaf7c3a-e8aa-4568-882a-02ad8f9e19b0" providerId="ADAL" clId="{E92886EA-19AB-413D-8B59-4467689BA2C3}" dt="2025-06-25T16:03:42.244" v="105"/>
        <pc:sldMkLst>
          <pc:docMk/>
          <pc:sldMk cId="2761796057" sldId="488"/>
        </pc:sldMkLst>
      </pc:sldChg>
      <pc:sldChg chg="add ord">
        <pc:chgData name="Lines, Todd" userId="afaf7c3a-e8aa-4568-882a-02ad8f9e19b0" providerId="ADAL" clId="{E92886EA-19AB-413D-8B59-4467689BA2C3}" dt="2025-06-25T16:03:42.244" v="105"/>
        <pc:sldMkLst>
          <pc:docMk/>
          <pc:sldMk cId="0" sldId="489"/>
        </pc:sldMkLst>
      </pc:sldChg>
      <pc:sldChg chg="add del">
        <pc:chgData name="Lines, Todd" userId="afaf7c3a-e8aa-4568-882a-02ad8f9e19b0" providerId="ADAL" clId="{E92886EA-19AB-413D-8B59-4467689BA2C3}" dt="2025-06-20T22:10:43.778" v="95" actId="47"/>
        <pc:sldMkLst>
          <pc:docMk/>
          <pc:sldMk cId="0" sldId="490"/>
        </pc:sldMkLst>
      </pc:sldChg>
      <pc:sldChg chg="add ord">
        <pc:chgData name="Lines, Todd" userId="afaf7c3a-e8aa-4568-882a-02ad8f9e19b0" providerId="ADAL" clId="{E92886EA-19AB-413D-8B59-4467689BA2C3}" dt="2025-06-25T16:03:42.244" v="105"/>
        <pc:sldMkLst>
          <pc:docMk/>
          <pc:sldMk cId="0" sldId="491"/>
        </pc:sldMkLst>
      </pc:sldChg>
      <pc:sldChg chg="add del">
        <pc:chgData name="Lines, Todd" userId="afaf7c3a-e8aa-4568-882a-02ad8f9e19b0" providerId="ADAL" clId="{E92886EA-19AB-413D-8B59-4467689BA2C3}" dt="2025-06-20T22:10:57.945" v="97" actId="47"/>
        <pc:sldMkLst>
          <pc:docMk/>
          <pc:sldMk cId="0" sldId="492"/>
        </pc:sldMkLst>
      </pc:sldChg>
      <pc:sldChg chg="add del">
        <pc:chgData name="Lines, Todd" userId="afaf7c3a-e8aa-4568-882a-02ad8f9e19b0" providerId="ADAL" clId="{E92886EA-19AB-413D-8B59-4467689BA2C3}" dt="2025-06-20T22:10:52.840" v="96" actId="47"/>
        <pc:sldMkLst>
          <pc:docMk/>
          <pc:sldMk cId="0" sldId="493"/>
        </pc:sldMkLst>
      </pc:sldChg>
      <pc:sldChg chg="add ord">
        <pc:chgData name="Lines, Todd" userId="afaf7c3a-e8aa-4568-882a-02ad8f9e19b0" providerId="ADAL" clId="{E92886EA-19AB-413D-8B59-4467689BA2C3}" dt="2025-06-25T16:03:42.244" v="105"/>
        <pc:sldMkLst>
          <pc:docMk/>
          <pc:sldMk cId="2545873160" sldId="494"/>
        </pc:sldMkLst>
      </pc:sldChg>
      <pc:sldChg chg="add">
        <pc:chgData name="Lines, Todd" userId="afaf7c3a-e8aa-4568-882a-02ad8f9e19b0" providerId="ADAL" clId="{E92886EA-19AB-413D-8B59-4467689BA2C3}" dt="2025-06-20T21:12:53.566" v="52"/>
        <pc:sldMkLst>
          <pc:docMk/>
          <pc:sldMk cId="0" sldId="495"/>
        </pc:sldMkLst>
      </pc:sldChg>
      <pc:sldChg chg="add">
        <pc:chgData name="Lines, Todd" userId="afaf7c3a-e8aa-4568-882a-02ad8f9e19b0" providerId="ADAL" clId="{E92886EA-19AB-413D-8B59-4467689BA2C3}" dt="2025-06-20T21:12:53.566" v="52"/>
        <pc:sldMkLst>
          <pc:docMk/>
          <pc:sldMk cId="879635185" sldId="496"/>
        </pc:sldMkLst>
      </pc:sldChg>
      <pc:sldChg chg="delSp modSp add mod">
        <pc:chgData name="Lines, Todd" userId="afaf7c3a-e8aa-4568-882a-02ad8f9e19b0" providerId="ADAL" clId="{E92886EA-19AB-413D-8B59-4467689BA2C3}" dt="2025-07-01T21:04:57.955" v="108" actId="21"/>
        <pc:sldMkLst>
          <pc:docMk/>
          <pc:sldMk cId="0" sldId="497"/>
        </pc:sldMkLst>
        <pc:picChg chg="del mod">
          <ac:chgData name="Lines, Todd" userId="afaf7c3a-e8aa-4568-882a-02ad8f9e19b0" providerId="ADAL" clId="{E92886EA-19AB-413D-8B59-4467689BA2C3}" dt="2025-07-01T21:04:57.955" v="108" actId="21"/>
          <ac:picMkLst>
            <pc:docMk/>
            <pc:sldMk cId="0" sldId="497"/>
            <ac:picMk id="2" creationId="{EB97A383-1829-9139-3F18-81D6F803E5F0}"/>
          </ac:picMkLst>
        </pc:picChg>
      </pc:sldChg>
    </pc:docChg>
  </pc:docChgLst>
  <pc:docChgLst>
    <pc:chgData name="Lines, Todd" userId="afaf7c3a-e8aa-4568-882a-02ad8f9e19b0" providerId="ADAL" clId="{8BD9ED06-5AD4-407C-BD61-BCCA5EED0F6B}"/>
    <pc:docChg chg="custSel delSld modSld">
      <pc:chgData name="Lines, Todd" userId="afaf7c3a-e8aa-4568-882a-02ad8f9e19b0" providerId="ADAL" clId="{8BD9ED06-5AD4-407C-BD61-BCCA5EED0F6B}" dt="2019-07-04T22:29:02.594" v="127" actId="2696"/>
      <pc:docMkLst>
        <pc:docMk/>
      </pc:docMkLst>
      <pc:sldChg chg="del">
        <pc:chgData name="Lines, Todd" userId="afaf7c3a-e8aa-4568-882a-02ad8f9e19b0" providerId="ADAL" clId="{8BD9ED06-5AD4-407C-BD61-BCCA5EED0F6B}" dt="2019-07-04T22:29:02.594" v="127" actId="2696"/>
        <pc:sldMkLst>
          <pc:docMk/>
          <pc:sldMk cId="1953355642" sldId="294"/>
        </pc:sldMkLst>
      </pc:sldChg>
      <pc:sldChg chg="modSp">
        <pc:chgData name="Lines, Todd" userId="afaf7c3a-e8aa-4568-882a-02ad8f9e19b0" providerId="ADAL" clId="{8BD9ED06-5AD4-407C-BD61-BCCA5EED0F6B}" dt="2019-07-04T22:28:52.981" v="126" actId="1036"/>
        <pc:sldMkLst>
          <pc:docMk/>
          <pc:sldMk cId="337385500" sldId="29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 11-13, 2006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73C204-7370-49B1-B4DE-337EEA5F2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BC407-7701-6559-87FB-1B7CA55B80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Oct 11-13, 2006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7EED7-9F67-3C07-AC94-0CB2B5A31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05AB1-82C0-F296-9FE9-228565C82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/>
            </a:lvl1pPr>
          </a:lstStyle>
          <a:p>
            <a:fld id="{21AF55AC-2FDF-40C2-82EF-BF0E80D16E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38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808C2-2C4A-462A-A26D-8794EDEB030E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DF18-A3C6-46F0-90BD-C671D18E8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emf"/><Relationship Id="rId4" Type="http://schemas.openxmlformats.org/officeDocument/2006/relationships/oleObject" Target="../embeddings/oleObject51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53.bin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3" Type="http://schemas.openxmlformats.org/officeDocument/2006/relationships/image" Target="../media/image98.wmf"/><Relationship Id="rId7" Type="http://schemas.openxmlformats.org/officeDocument/2006/relationships/image" Target="../media/image100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99.e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01.e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0.emf"/><Relationship Id="rId5" Type="http://schemas.openxmlformats.org/officeDocument/2006/relationships/image" Target="../media/image27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2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6.e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38.emf"/><Relationship Id="rId2" Type="http://schemas.openxmlformats.org/officeDocument/2006/relationships/oleObject" Target="../embeddings/oleObject13.bin"/><Relationship Id="rId16" Type="http://schemas.openxmlformats.org/officeDocument/2006/relationships/oleObject" Target="../embeddings/oleObject1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5" Type="http://schemas.openxmlformats.org/officeDocument/2006/relationships/image" Target="../media/image37.e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39.e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34.emf"/><Relationship Id="rId14" Type="http://schemas.openxmlformats.org/officeDocument/2006/relationships/oleObject" Target="../embeddings/oleObject16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2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9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12" Type="http://schemas.openxmlformats.org/officeDocument/2006/relationships/oleObject" Target="../embeddings/oleObject23.bin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47.emf"/><Relationship Id="rId5" Type="http://schemas.openxmlformats.org/officeDocument/2006/relationships/image" Target="../media/image44.emf"/><Relationship Id="rId15" Type="http://schemas.openxmlformats.org/officeDocument/2006/relationships/image" Target="../media/image49.e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46.emf"/><Relationship Id="rId14" Type="http://schemas.openxmlformats.org/officeDocument/2006/relationships/oleObject" Target="../embeddings/oleObject2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66.wmf"/><Relationship Id="rId7" Type="http://schemas.openxmlformats.org/officeDocument/2006/relationships/image" Target="../media/image68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0.wmf"/><Relationship Id="rId5" Type="http://schemas.openxmlformats.org/officeDocument/2006/relationships/image" Target="../media/image67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69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oleObject" Target="../embeddings/oleObject37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oleObject" Target="../embeddings/oleObject47.bin"/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12" Type="http://schemas.openxmlformats.org/officeDocument/2006/relationships/image" Target="../media/image85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4.bin"/><Relationship Id="rId11" Type="http://schemas.openxmlformats.org/officeDocument/2006/relationships/oleObject" Target="../embeddings/oleObject46.bin"/><Relationship Id="rId5" Type="http://schemas.openxmlformats.org/officeDocument/2006/relationships/image" Target="../media/image81.wmf"/><Relationship Id="rId10" Type="http://schemas.openxmlformats.org/officeDocument/2006/relationships/image" Target="../media/image84.wmf"/><Relationship Id="rId4" Type="http://schemas.openxmlformats.org/officeDocument/2006/relationships/oleObject" Target="../embeddings/oleObject43.bin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86.w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5C2E-A475-A5A5-8ADF-A4C0ADB0C2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367BB-E6F0-2F12-4966-DBAE4A1635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50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F8EA817-6B0E-E585-C898-8B1BA4D4EC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Units of Heat, cont.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2D56038-4143-E6CC-02DA-82A828637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 Customary Unit – BTU</a:t>
            </a:r>
          </a:p>
          <a:p>
            <a:pPr eaLnBrk="1" hangingPunct="1"/>
            <a:r>
              <a:rPr lang="en-US" altLang="en-US"/>
              <a:t>BTU stands for British Thermal Unit</a:t>
            </a:r>
          </a:p>
          <a:p>
            <a:pPr lvl="1" eaLnBrk="1" hangingPunct="1"/>
            <a:r>
              <a:rPr lang="en-US" altLang="en-US"/>
              <a:t>A </a:t>
            </a:r>
            <a:r>
              <a:rPr lang="en-US" altLang="en-US" i="1"/>
              <a:t>BTU</a:t>
            </a:r>
            <a:r>
              <a:rPr lang="en-US" altLang="en-US"/>
              <a:t> is the amount of energy necessary to raise the temperature of 1 lb of water from 63° F to 64° F </a:t>
            </a:r>
          </a:p>
          <a:p>
            <a:pPr eaLnBrk="1" hangingPunct="1"/>
            <a:r>
              <a:rPr lang="en-US" altLang="en-US"/>
              <a:t>1 cal = 4.186 J</a:t>
            </a:r>
          </a:p>
          <a:p>
            <a:pPr lvl="1" eaLnBrk="1" hangingPunct="1"/>
            <a:r>
              <a:rPr lang="en-US" altLang="en-US"/>
              <a:t>This is called the </a:t>
            </a:r>
            <a:r>
              <a:rPr lang="en-US" altLang="en-US" i="1"/>
              <a:t>Mechanical Equivalent of Heat</a:t>
            </a:r>
            <a:endParaRPr lang="en-US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Equivalent Collision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544638" y="2135188"/>
            <a:ext cx="5805487" cy="3030537"/>
            <a:chOff x="973" y="1345"/>
            <a:chExt cx="3657" cy="1909"/>
          </a:xfrm>
        </p:grpSpPr>
        <p:sp>
          <p:nvSpPr>
            <p:cNvPr id="12292" name="Oval 4"/>
            <p:cNvSpPr>
              <a:spLocks noChangeArrowheads="1"/>
            </p:cNvSpPr>
            <p:nvPr/>
          </p:nvSpPr>
          <p:spPr bwMode="auto">
            <a:xfrm>
              <a:off x="997" y="2101"/>
              <a:ext cx="585" cy="631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3" name="Oval 5"/>
            <p:cNvSpPr>
              <a:spLocks noChangeArrowheads="1"/>
            </p:cNvSpPr>
            <p:nvPr/>
          </p:nvSpPr>
          <p:spPr bwMode="auto">
            <a:xfrm>
              <a:off x="1578" y="2101"/>
              <a:ext cx="585" cy="631"/>
            </a:xfrm>
            <a:prstGeom prst="ellipse">
              <a:avLst/>
            </a:prstGeom>
            <a:gradFill rotWithShape="1">
              <a:gsLst>
                <a:gs pos="0">
                  <a:srgbClr val="FF6600">
                    <a:alpha val="82999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1243" y="1778"/>
              <a:ext cx="596" cy="257"/>
              <a:chOff x="2395" y="2034"/>
              <a:chExt cx="596" cy="257"/>
            </a:xfrm>
          </p:grpSpPr>
          <p:sp>
            <p:nvSpPr>
              <p:cNvPr id="12314" name="Line 6"/>
              <p:cNvSpPr>
                <a:spLocks noChangeShapeType="1"/>
              </p:cNvSpPr>
              <p:nvPr/>
            </p:nvSpPr>
            <p:spPr bwMode="auto">
              <a:xfrm flipV="1">
                <a:off x="2400" y="2044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5" name="Line 7"/>
              <p:cNvSpPr>
                <a:spLocks noChangeShapeType="1"/>
              </p:cNvSpPr>
              <p:nvPr/>
            </p:nvSpPr>
            <p:spPr bwMode="auto">
              <a:xfrm flipV="1">
                <a:off x="2991" y="2043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6" name="Line 8"/>
              <p:cNvSpPr>
                <a:spLocks noChangeShapeType="1"/>
              </p:cNvSpPr>
              <p:nvPr/>
            </p:nvSpPr>
            <p:spPr bwMode="auto">
              <a:xfrm>
                <a:off x="2395" y="2167"/>
                <a:ext cx="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7" name="Text Box 9"/>
              <p:cNvSpPr txBox="1">
                <a:spLocks noChangeArrowheads="1"/>
              </p:cNvSpPr>
              <p:nvPr/>
            </p:nvSpPr>
            <p:spPr bwMode="auto">
              <a:xfrm>
                <a:off x="2589" y="2034"/>
                <a:ext cx="196" cy="23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d</a:t>
                </a: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973" y="2760"/>
              <a:ext cx="596" cy="257"/>
              <a:chOff x="2395" y="2034"/>
              <a:chExt cx="596" cy="257"/>
            </a:xfrm>
          </p:grpSpPr>
          <p:sp>
            <p:nvSpPr>
              <p:cNvPr id="12310" name="Line 12"/>
              <p:cNvSpPr>
                <a:spLocks noChangeShapeType="1"/>
              </p:cNvSpPr>
              <p:nvPr/>
            </p:nvSpPr>
            <p:spPr bwMode="auto">
              <a:xfrm flipV="1">
                <a:off x="2400" y="2044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1" name="Line 13"/>
              <p:cNvSpPr>
                <a:spLocks noChangeShapeType="1"/>
              </p:cNvSpPr>
              <p:nvPr/>
            </p:nvSpPr>
            <p:spPr bwMode="auto">
              <a:xfrm flipV="1">
                <a:off x="2991" y="2043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2" name="Line 14"/>
              <p:cNvSpPr>
                <a:spLocks noChangeShapeType="1"/>
              </p:cNvSpPr>
              <p:nvPr/>
            </p:nvSpPr>
            <p:spPr bwMode="auto">
              <a:xfrm>
                <a:off x="2395" y="2167"/>
                <a:ext cx="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3" name="Text Box 15"/>
              <p:cNvSpPr txBox="1">
                <a:spLocks noChangeArrowheads="1"/>
              </p:cNvSpPr>
              <p:nvPr/>
            </p:nvSpPr>
            <p:spPr bwMode="auto">
              <a:xfrm>
                <a:off x="2589" y="2034"/>
                <a:ext cx="196" cy="23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d</a:t>
                </a:r>
              </a:p>
            </p:txBody>
          </p:sp>
        </p:grpSp>
        <p:sp>
          <p:nvSpPr>
            <p:cNvPr id="12296" name="Oval 16"/>
            <p:cNvSpPr>
              <a:spLocks noChangeArrowheads="1"/>
            </p:cNvSpPr>
            <p:nvPr/>
          </p:nvSpPr>
          <p:spPr bwMode="auto">
            <a:xfrm>
              <a:off x="3343" y="2351"/>
              <a:ext cx="45" cy="47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Oval 17"/>
            <p:cNvSpPr>
              <a:spLocks noChangeArrowheads="1"/>
            </p:cNvSpPr>
            <p:nvPr/>
          </p:nvSpPr>
          <p:spPr bwMode="auto">
            <a:xfrm>
              <a:off x="3403" y="1693"/>
              <a:ext cx="1206" cy="1308"/>
            </a:xfrm>
            <a:prstGeom prst="ellipse">
              <a:avLst/>
            </a:prstGeom>
            <a:gradFill rotWithShape="1">
              <a:gsLst>
                <a:gs pos="0">
                  <a:srgbClr val="FF6600">
                    <a:alpha val="82999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3427" y="2997"/>
              <a:ext cx="596" cy="257"/>
              <a:chOff x="2395" y="2034"/>
              <a:chExt cx="596" cy="257"/>
            </a:xfrm>
          </p:grpSpPr>
          <p:sp>
            <p:nvSpPr>
              <p:cNvPr id="12306" name="Line 19"/>
              <p:cNvSpPr>
                <a:spLocks noChangeShapeType="1"/>
              </p:cNvSpPr>
              <p:nvPr/>
            </p:nvSpPr>
            <p:spPr bwMode="auto">
              <a:xfrm flipV="1">
                <a:off x="2400" y="2044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7" name="Line 20"/>
              <p:cNvSpPr>
                <a:spLocks noChangeShapeType="1"/>
              </p:cNvSpPr>
              <p:nvPr/>
            </p:nvSpPr>
            <p:spPr bwMode="auto">
              <a:xfrm flipV="1">
                <a:off x="2991" y="2043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8" name="Line 21"/>
              <p:cNvSpPr>
                <a:spLocks noChangeShapeType="1"/>
              </p:cNvSpPr>
              <p:nvPr/>
            </p:nvSpPr>
            <p:spPr bwMode="auto">
              <a:xfrm>
                <a:off x="2395" y="2167"/>
                <a:ext cx="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9" name="Text Box 22"/>
              <p:cNvSpPr txBox="1">
                <a:spLocks noChangeArrowheads="1"/>
              </p:cNvSpPr>
              <p:nvPr/>
            </p:nvSpPr>
            <p:spPr bwMode="auto">
              <a:xfrm>
                <a:off x="2589" y="2034"/>
                <a:ext cx="196" cy="23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d</a:t>
                </a:r>
              </a:p>
            </p:txBody>
          </p:sp>
        </p:grpSp>
        <p:grpSp>
          <p:nvGrpSpPr>
            <p:cNvPr id="6" name="Group 23"/>
            <p:cNvGrpSpPr>
              <a:grpSpLocks/>
            </p:cNvGrpSpPr>
            <p:nvPr/>
          </p:nvGrpSpPr>
          <p:grpSpPr bwMode="auto">
            <a:xfrm>
              <a:off x="4017" y="2992"/>
              <a:ext cx="596" cy="257"/>
              <a:chOff x="2395" y="2034"/>
              <a:chExt cx="596" cy="257"/>
            </a:xfrm>
          </p:grpSpPr>
          <p:sp>
            <p:nvSpPr>
              <p:cNvPr id="12302" name="Line 24"/>
              <p:cNvSpPr>
                <a:spLocks noChangeShapeType="1"/>
              </p:cNvSpPr>
              <p:nvPr/>
            </p:nvSpPr>
            <p:spPr bwMode="auto">
              <a:xfrm flipV="1">
                <a:off x="2400" y="2044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3" name="Line 25"/>
              <p:cNvSpPr>
                <a:spLocks noChangeShapeType="1"/>
              </p:cNvSpPr>
              <p:nvPr/>
            </p:nvSpPr>
            <p:spPr bwMode="auto">
              <a:xfrm flipV="1">
                <a:off x="2991" y="2043"/>
                <a:ext cx="0" cy="2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4" name="Line 26"/>
              <p:cNvSpPr>
                <a:spLocks noChangeShapeType="1"/>
              </p:cNvSpPr>
              <p:nvPr/>
            </p:nvSpPr>
            <p:spPr bwMode="auto">
              <a:xfrm>
                <a:off x="2395" y="2167"/>
                <a:ext cx="5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05" name="Text Box 27"/>
              <p:cNvSpPr txBox="1">
                <a:spLocks noChangeArrowheads="1"/>
              </p:cNvSpPr>
              <p:nvPr/>
            </p:nvSpPr>
            <p:spPr bwMode="auto">
              <a:xfrm>
                <a:off x="2589" y="2034"/>
                <a:ext cx="196" cy="23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d</a:t>
                </a:r>
              </a:p>
            </p:txBody>
          </p:sp>
        </p:grpSp>
        <p:sp>
          <p:nvSpPr>
            <p:cNvPr id="12300" name="Text Box 28"/>
            <p:cNvSpPr txBox="1">
              <a:spLocks noChangeArrowheads="1"/>
            </p:cNvSpPr>
            <p:nvPr/>
          </p:nvSpPr>
          <p:spPr bwMode="auto">
            <a:xfrm>
              <a:off x="1178" y="1422"/>
              <a:ext cx="66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Collision</a:t>
              </a:r>
            </a:p>
          </p:txBody>
        </p:sp>
        <p:sp>
          <p:nvSpPr>
            <p:cNvPr id="12301" name="Text Box 29"/>
            <p:cNvSpPr txBox="1">
              <a:spLocks noChangeArrowheads="1"/>
            </p:cNvSpPr>
            <p:nvPr/>
          </p:nvSpPr>
          <p:spPr bwMode="auto">
            <a:xfrm>
              <a:off x="3258" y="1345"/>
              <a:ext cx="1372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Equivalent Collision</a:t>
              </a:r>
            </a:p>
          </p:txBody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17"/>
          <p:cNvSpPr>
            <a:spLocks noChangeArrowheads="1"/>
          </p:cNvSpPr>
          <p:nvPr/>
        </p:nvSpPr>
        <p:spPr bwMode="auto">
          <a:xfrm>
            <a:off x="1981200" y="2590800"/>
            <a:ext cx="1914525" cy="2076450"/>
          </a:xfrm>
          <a:prstGeom prst="ellipse">
            <a:avLst/>
          </a:prstGeom>
          <a:gradFill rotWithShape="1">
            <a:gsLst>
              <a:gs pos="0">
                <a:srgbClr val="FF6600">
                  <a:alpha val="82999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Can 3"/>
          <p:cNvSpPr/>
          <p:nvPr/>
        </p:nvSpPr>
        <p:spPr>
          <a:xfrm rot="15398693">
            <a:off x="3766970" y="937548"/>
            <a:ext cx="2034655" cy="4495800"/>
          </a:xfrm>
          <a:prstGeom prst="can">
            <a:avLst/>
          </a:prstGeom>
          <a:solidFill>
            <a:schemeClr val="bg1">
              <a:lumMod val="50000"/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886200" y="3048000"/>
            <a:ext cx="990600" cy="3048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16"/>
          <p:cNvSpPr>
            <a:spLocks noChangeArrowheads="1"/>
          </p:cNvSpPr>
          <p:nvPr/>
        </p:nvSpPr>
        <p:spPr bwMode="auto">
          <a:xfrm>
            <a:off x="5307013" y="3732213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5459413" y="28956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6"/>
          <p:cNvSpPr>
            <a:spLocks noChangeArrowheads="1"/>
          </p:cNvSpPr>
          <p:nvPr/>
        </p:nvSpPr>
        <p:spPr bwMode="auto">
          <a:xfrm>
            <a:off x="5611813" y="30480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6"/>
          <p:cNvSpPr>
            <a:spLocks noChangeArrowheads="1"/>
          </p:cNvSpPr>
          <p:nvPr/>
        </p:nvSpPr>
        <p:spPr bwMode="auto">
          <a:xfrm>
            <a:off x="6629400" y="35814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6553200" y="30480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6172200" y="25146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6"/>
          <p:cNvSpPr>
            <a:spLocks noChangeArrowheads="1"/>
          </p:cNvSpPr>
          <p:nvPr/>
        </p:nvSpPr>
        <p:spPr bwMode="auto">
          <a:xfrm>
            <a:off x="6553200" y="4037013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6248400" y="34290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858000" y="3352800"/>
            <a:ext cx="71437" cy="74612"/>
          </a:xfrm>
          <a:prstGeom prst="ellipse">
            <a:avLst/>
          </a:prstGeom>
          <a:gradFill rotWithShape="1">
            <a:gsLst>
              <a:gs pos="0">
                <a:srgbClr val="CCFFFF">
                  <a:alpha val="95000"/>
                </a:srgbClr>
              </a:gs>
              <a:gs pos="100000">
                <a:schemeClr val="bg1"/>
              </a:gs>
            </a:gsLst>
            <a:path path="rect">
              <a:fillToRect l="100000" t="100000"/>
            </a:path>
          </a:gradFill>
          <a:ln w="9525" algn="ctr">
            <a:solidFill>
              <a:srgbClr val="0066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429000" y="1447800"/>
            <a:ext cx="1622424" cy="1597025"/>
            <a:chOff x="5459413" y="2667000"/>
            <a:chExt cx="1622424" cy="1597025"/>
          </a:xfrm>
        </p:grpSpPr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590800" y="3962400"/>
            <a:ext cx="1622424" cy="1597025"/>
            <a:chOff x="5459413" y="2667000"/>
            <a:chExt cx="1622424" cy="1597025"/>
          </a:xfrm>
        </p:grpSpPr>
        <p:sp>
          <p:nvSpPr>
            <p:cNvPr id="2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33800" y="3200400"/>
            <a:ext cx="1622424" cy="1597025"/>
            <a:chOff x="5459413" y="2667000"/>
            <a:chExt cx="1622424" cy="1597025"/>
          </a:xfrm>
        </p:grpSpPr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34000" y="4495800"/>
            <a:ext cx="1622424" cy="1597025"/>
            <a:chOff x="5459413" y="2667000"/>
            <a:chExt cx="1622424" cy="1597025"/>
          </a:xfrm>
        </p:grpSpPr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447800" y="990600"/>
            <a:ext cx="1622424" cy="1597025"/>
            <a:chOff x="5459413" y="2667000"/>
            <a:chExt cx="1622424" cy="1597025"/>
          </a:xfrm>
        </p:grpSpPr>
        <p:sp>
          <p:nvSpPr>
            <p:cNvPr id="5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14400" y="2514600"/>
            <a:ext cx="1622424" cy="1597025"/>
            <a:chOff x="5459413" y="2667000"/>
            <a:chExt cx="1622424" cy="1597025"/>
          </a:xfrm>
        </p:grpSpPr>
        <p:sp>
          <p:nvSpPr>
            <p:cNvPr id="6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Oval 7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90600" y="4343400"/>
            <a:ext cx="1622424" cy="1597025"/>
            <a:chOff x="5459413" y="2667000"/>
            <a:chExt cx="1622424" cy="1597025"/>
          </a:xfrm>
        </p:grpSpPr>
        <p:sp>
          <p:nvSpPr>
            <p:cNvPr id="7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810000" y="5260975"/>
            <a:ext cx="1622424" cy="1597025"/>
            <a:chOff x="5459413" y="2667000"/>
            <a:chExt cx="1622424" cy="1597025"/>
          </a:xfrm>
        </p:grpSpPr>
        <p:sp>
          <p:nvSpPr>
            <p:cNvPr id="8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781800" y="1295400"/>
            <a:ext cx="1622424" cy="1597025"/>
            <a:chOff x="5459413" y="2667000"/>
            <a:chExt cx="1622424" cy="1597025"/>
          </a:xfrm>
        </p:grpSpPr>
        <p:sp>
          <p:nvSpPr>
            <p:cNvPr id="9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6934200" y="3810000"/>
            <a:ext cx="1622424" cy="1597025"/>
            <a:chOff x="5459413" y="2667000"/>
            <a:chExt cx="1622424" cy="1597025"/>
          </a:xfrm>
        </p:grpSpPr>
        <p:sp>
          <p:nvSpPr>
            <p:cNvPr id="10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11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5334000" y="914400"/>
            <a:ext cx="1622424" cy="1597025"/>
            <a:chOff x="5459413" y="2667000"/>
            <a:chExt cx="1622424" cy="1597025"/>
          </a:xfrm>
        </p:grpSpPr>
        <p:sp>
          <p:nvSpPr>
            <p:cNvPr id="119" name="Oval 16"/>
            <p:cNvSpPr>
              <a:spLocks noChangeArrowheads="1"/>
            </p:cNvSpPr>
            <p:nvPr/>
          </p:nvSpPr>
          <p:spPr bwMode="auto">
            <a:xfrm>
              <a:off x="5459413" y="38846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6"/>
            <p:cNvSpPr>
              <a:spLocks noChangeArrowheads="1"/>
            </p:cNvSpPr>
            <p:nvPr/>
          </p:nvSpPr>
          <p:spPr bwMode="auto">
            <a:xfrm>
              <a:off x="5611813" y="3048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Oval 16"/>
            <p:cNvSpPr>
              <a:spLocks noChangeArrowheads="1"/>
            </p:cNvSpPr>
            <p:nvPr/>
          </p:nvSpPr>
          <p:spPr bwMode="auto">
            <a:xfrm>
              <a:off x="5764213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16"/>
            <p:cNvSpPr>
              <a:spLocks noChangeArrowheads="1"/>
            </p:cNvSpPr>
            <p:nvPr/>
          </p:nvSpPr>
          <p:spPr bwMode="auto">
            <a:xfrm>
              <a:off x="6781800" y="37338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16"/>
            <p:cNvSpPr>
              <a:spLocks noChangeArrowheads="1"/>
            </p:cNvSpPr>
            <p:nvPr/>
          </p:nvSpPr>
          <p:spPr bwMode="auto">
            <a:xfrm>
              <a:off x="6705600" y="3200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6"/>
            <p:cNvSpPr>
              <a:spLocks noChangeArrowheads="1"/>
            </p:cNvSpPr>
            <p:nvPr/>
          </p:nvSpPr>
          <p:spPr bwMode="auto">
            <a:xfrm>
              <a:off x="6324600" y="26670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16"/>
            <p:cNvSpPr>
              <a:spLocks noChangeArrowheads="1"/>
            </p:cNvSpPr>
            <p:nvPr/>
          </p:nvSpPr>
          <p:spPr bwMode="auto">
            <a:xfrm>
              <a:off x="6705600" y="4189413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16"/>
            <p:cNvSpPr>
              <a:spLocks noChangeArrowheads="1"/>
            </p:cNvSpPr>
            <p:nvPr/>
          </p:nvSpPr>
          <p:spPr bwMode="auto">
            <a:xfrm>
              <a:off x="6400800" y="35814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126"/>
            <p:cNvSpPr>
              <a:spLocks noChangeArrowheads="1"/>
            </p:cNvSpPr>
            <p:nvPr/>
          </p:nvSpPr>
          <p:spPr bwMode="auto">
            <a:xfrm>
              <a:off x="7010400" y="3505200"/>
              <a:ext cx="71437" cy="74612"/>
            </a:xfrm>
            <a:prstGeom prst="ellipse">
              <a:avLst/>
            </a:prstGeom>
            <a:gradFill rotWithShape="1">
              <a:gsLst>
                <a:gs pos="0">
                  <a:srgbClr val="CCFFFF">
                    <a:alpha val="95000"/>
                  </a:srgbClr>
                </a:gs>
                <a:gs pos="100000">
                  <a:schemeClr val="bg1"/>
                </a:gs>
              </a:gsLst>
              <a:path path="rect">
                <a:fillToRect l="100000" t="100000"/>
              </a:path>
            </a:gradFill>
            <a:ln w="9525" algn="ctr">
              <a:solidFill>
                <a:srgbClr val="0066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2438400" y="2133600"/>
            <a:ext cx="76200" cy="457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6400800" y="1219200"/>
            <a:ext cx="76200" cy="457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2514600" y="1447800"/>
            <a:ext cx="3886200" cy="9144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267200" y="1600200"/>
            <a:ext cx="31451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L</a:t>
            </a:r>
          </a:p>
        </p:txBody>
      </p:sp>
      <p:cxnSp>
        <p:nvCxnSpPr>
          <p:cNvPr id="133" name="Straight Arrow Connector 132"/>
          <p:cNvCxnSpPr/>
          <p:nvPr/>
        </p:nvCxnSpPr>
        <p:spPr>
          <a:xfrm flipH="1" flipV="1">
            <a:off x="5105400" y="2057400"/>
            <a:ext cx="457200" cy="19812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876800" y="2895600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29193146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Mean Free Path</a:t>
            </a:r>
          </a:p>
        </p:txBody>
      </p:sp>
      <p:sp>
        <p:nvSpPr>
          <p:cNvPr id="2052" name="Oval 3"/>
          <p:cNvSpPr>
            <a:spLocks noChangeArrowheads="1"/>
          </p:cNvSpPr>
          <p:nvPr/>
        </p:nvSpPr>
        <p:spPr bwMode="auto">
          <a:xfrm>
            <a:off x="57150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Oval 4"/>
          <p:cNvSpPr>
            <a:spLocks noChangeArrowheads="1"/>
          </p:cNvSpPr>
          <p:nvPr/>
        </p:nvSpPr>
        <p:spPr bwMode="auto">
          <a:xfrm>
            <a:off x="5562600" y="624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Oval 5"/>
          <p:cNvSpPr>
            <a:spLocks noChangeArrowheads="1"/>
          </p:cNvSpPr>
          <p:nvPr/>
        </p:nvSpPr>
        <p:spPr bwMode="auto">
          <a:xfrm>
            <a:off x="57912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Oval 6"/>
          <p:cNvSpPr>
            <a:spLocks noChangeArrowheads="1"/>
          </p:cNvSpPr>
          <p:nvPr/>
        </p:nvSpPr>
        <p:spPr bwMode="auto">
          <a:xfrm>
            <a:off x="61722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Oval 7"/>
          <p:cNvSpPr>
            <a:spLocks noChangeArrowheads="1"/>
          </p:cNvSpPr>
          <p:nvPr/>
        </p:nvSpPr>
        <p:spPr bwMode="auto">
          <a:xfrm>
            <a:off x="7162800" y="5334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Oval 8"/>
          <p:cNvSpPr>
            <a:spLocks noChangeArrowheads="1"/>
          </p:cNvSpPr>
          <p:nvPr/>
        </p:nvSpPr>
        <p:spPr bwMode="auto">
          <a:xfrm>
            <a:off x="6248400" y="5105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Oval 9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Oval 10"/>
          <p:cNvSpPr>
            <a:spLocks noChangeArrowheads="1"/>
          </p:cNvSpPr>
          <p:nvPr/>
        </p:nvSpPr>
        <p:spPr bwMode="auto">
          <a:xfrm>
            <a:off x="67056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Oval 11"/>
          <p:cNvSpPr>
            <a:spLocks noChangeArrowheads="1"/>
          </p:cNvSpPr>
          <p:nvPr/>
        </p:nvSpPr>
        <p:spPr bwMode="auto">
          <a:xfrm>
            <a:off x="7620000" y="5562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Oval 12"/>
          <p:cNvSpPr>
            <a:spLocks noChangeArrowheads="1"/>
          </p:cNvSpPr>
          <p:nvPr/>
        </p:nvSpPr>
        <p:spPr bwMode="auto">
          <a:xfrm>
            <a:off x="5410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Oval 13"/>
          <p:cNvSpPr>
            <a:spLocks noChangeArrowheads="1"/>
          </p:cNvSpPr>
          <p:nvPr/>
        </p:nvSpPr>
        <p:spPr bwMode="auto">
          <a:xfrm>
            <a:off x="60960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Oval 14"/>
          <p:cNvSpPr>
            <a:spLocks noChangeArrowheads="1"/>
          </p:cNvSpPr>
          <p:nvPr/>
        </p:nvSpPr>
        <p:spPr bwMode="auto">
          <a:xfrm>
            <a:off x="53340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4" name="Oval 15"/>
          <p:cNvSpPr>
            <a:spLocks noChangeArrowheads="1"/>
          </p:cNvSpPr>
          <p:nvPr/>
        </p:nvSpPr>
        <p:spPr bwMode="auto">
          <a:xfrm>
            <a:off x="6705600" y="3962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5" name="Oval 16"/>
          <p:cNvSpPr>
            <a:spLocks noChangeArrowheads="1"/>
          </p:cNvSpPr>
          <p:nvPr/>
        </p:nvSpPr>
        <p:spPr bwMode="auto">
          <a:xfrm>
            <a:off x="66294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6" name="Oval 17"/>
          <p:cNvSpPr>
            <a:spLocks noChangeArrowheads="1"/>
          </p:cNvSpPr>
          <p:nvPr/>
        </p:nvSpPr>
        <p:spPr bwMode="auto">
          <a:xfrm>
            <a:off x="7924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7" name="Oval 18"/>
          <p:cNvSpPr>
            <a:spLocks noChangeArrowheads="1"/>
          </p:cNvSpPr>
          <p:nvPr/>
        </p:nvSpPr>
        <p:spPr bwMode="auto">
          <a:xfrm>
            <a:off x="7467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8" name="Oval 19"/>
          <p:cNvSpPr>
            <a:spLocks noChangeArrowheads="1"/>
          </p:cNvSpPr>
          <p:nvPr/>
        </p:nvSpPr>
        <p:spPr bwMode="auto">
          <a:xfrm>
            <a:off x="7010400" y="4343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Oval 20"/>
          <p:cNvSpPr>
            <a:spLocks noChangeArrowheads="1"/>
          </p:cNvSpPr>
          <p:nvPr/>
        </p:nvSpPr>
        <p:spPr bwMode="auto">
          <a:xfrm>
            <a:off x="80772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0" name="Oval 21"/>
          <p:cNvSpPr>
            <a:spLocks noChangeArrowheads="1"/>
          </p:cNvSpPr>
          <p:nvPr/>
        </p:nvSpPr>
        <p:spPr bwMode="auto">
          <a:xfrm>
            <a:off x="73152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1" name="Oval 22"/>
          <p:cNvSpPr>
            <a:spLocks noChangeArrowheads="1"/>
          </p:cNvSpPr>
          <p:nvPr/>
        </p:nvSpPr>
        <p:spPr bwMode="auto">
          <a:xfrm>
            <a:off x="80010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2" name="Oval 23"/>
          <p:cNvSpPr>
            <a:spLocks noChangeArrowheads="1"/>
          </p:cNvSpPr>
          <p:nvPr/>
        </p:nvSpPr>
        <p:spPr bwMode="auto">
          <a:xfrm>
            <a:off x="73152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3" name="Oval 24"/>
          <p:cNvSpPr>
            <a:spLocks noChangeArrowheads="1"/>
          </p:cNvSpPr>
          <p:nvPr/>
        </p:nvSpPr>
        <p:spPr bwMode="auto">
          <a:xfrm>
            <a:off x="6705600" y="63246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4" name="Line 25"/>
          <p:cNvSpPr>
            <a:spLocks noChangeShapeType="1"/>
          </p:cNvSpPr>
          <p:nvPr/>
        </p:nvSpPr>
        <p:spPr bwMode="auto">
          <a:xfrm flipH="1" flipV="1">
            <a:off x="6629400" y="55626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5" name="Line 26"/>
          <p:cNvSpPr>
            <a:spLocks noChangeShapeType="1"/>
          </p:cNvSpPr>
          <p:nvPr/>
        </p:nvSpPr>
        <p:spPr bwMode="auto">
          <a:xfrm flipH="1" flipV="1">
            <a:off x="5867400" y="5181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6" name="Line 27"/>
          <p:cNvSpPr>
            <a:spLocks noChangeShapeType="1"/>
          </p:cNvSpPr>
          <p:nvPr/>
        </p:nvSpPr>
        <p:spPr bwMode="auto">
          <a:xfrm flipV="1">
            <a:off x="5943600" y="4191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7" name="Line 28"/>
          <p:cNvSpPr>
            <a:spLocks noChangeShapeType="1"/>
          </p:cNvSpPr>
          <p:nvPr/>
        </p:nvSpPr>
        <p:spPr bwMode="auto">
          <a:xfrm>
            <a:off x="6858000" y="4191000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8" name="Line 29"/>
          <p:cNvSpPr>
            <a:spLocks noChangeShapeType="1"/>
          </p:cNvSpPr>
          <p:nvPr/>
        </p:nvSpPr>
        <p:spPr bwMode="auto">
          <a:xfrm flipH="1">
            <a:off x="7848600" y="4419600"/>
            <a:ext cx="76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9" name="Line 30"/>
          <p:cNvSpPr>
            <a:spLocks noChangeShapeType="1"/>
          </p:cNvSpPr>
          <p:nvPr/>
        </p:nvSpPr>
        <p:spPr bwMode="auto">
          <a:xfrm>
            <a:off x="7924800" y="55626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80" name="Text Box 31"/>
          <p:cNvSpPr txBox="1">
            <a:spLocks noChangeArrowheads="1"/>
          </p:cNvSpPr>
          <p:nvPr/>
        </p:nvSpPr>
        <p:spPr bwMode="auto">
          <a:xfrm>
            <a:off x="0" y="1600200"/>
            <a:ext cx="4191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Collision Frequency</a:t>
            </a:r>
          </a:p>
        </p:txBody>
      </p:sp>
      <p:graphicFrame>
        <p:nvGraphicFramePr>
          <p:cNvPr id="2050" name="Object 32"/>
          <p:cNvGraphicFramePr>
            <a:graphicFrameLocks noChangeAspect="1"/>
          </p:cNvGraphicFramePr>
          <p:nvPr/>
        </p:nvGraphicFramePr>
        <p:xfrm>
          <a:off x="228600" y="2514600"/>
          <a:ext cx="4340225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393480" progId="Equation.3">
                  <p:embed/>
                </p:oleObj>
              </mc:Choice>
              <mc:Fallback>
                <p:oleObj name="Equation" r:id="rId2" imgW="1231560" imgH="393480" progId="Equation.3">
                  <p:embed/>
                  <p:pic>
                    <p:nvPicPr>
                      <p:cNvPr id="205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14600"/>
                        <a:ext cx="4340225" cy="1420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1" name="Text Box 33"/>
          <p:cNvSpPr txBox="1">
            <a:spLocks noChangeArrowheads="1"/>
          </p:cNvSpPr>
          <p:nvPr/>
        </p:nvSpPr>
        <p:spPr bwMode="auto">
          <a:xfrm>
            <a:off x="5486400" y="3352800"/>
            <a:ext cx="3429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>
                <a:solidFill>
                  <a:srgbClr val="00CC66"/>
                </a:solidFill>
                <a:latin typeface="Times New Roman" pitchFamily="18" charset="0"/>
              </a:rPr>
              <a:t>Random-walk process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Mean Free Path</a:t>
            </a:r>
          </a:p>
        </p:txBody>
      </p:sp>
      <p:sp>
        <p:nvSpPr>
          <p:cNvPr id="3077" name="Oval 3"/>
          <p:cNvSpPr>
            <a:spLocks noChangeArrowheads="1"/>
          </p:cNvSpPr>
          <p:nvPr/>
        </p:nvSpPr>
        <p:spPr bwMode="auto">
          <a:xfrm>
            <a:off x="57150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Oval 4"/>
          <p:cNvSpPr>
            <a:spLocks noChangeArrowheads="1"/>
          </p:cNvSpPr>
          <p:nvPr/>
        </p:nvSpPr>
        <p:spPr bwMode="auto">
          <a:xfrm>
            <a:off x="5562600" y="624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Oval 5"/>
          <p:cNvSpPr>
            <a:spLocks noChangeArrowheads="1"/>
          </p:cNvSpPr>
          <p:nvPr/>
        </p:nvSpPr>
        <p:spPr bwMode="auto">
          <a:xfrm>
            <a:off x="57912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Oval 6"/>
          <p:cNvSpPr>
            <a:spLocks noChangeArrowheads="1"/>
          </p:cNvSpPr>
          <p:nvPr/>
        </p:nvSpPr>
        <p:spPr bwMode="auto">
          <a:xfrm>
            <a:off x="61722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Oval 7"/>
          <p:cNvSpPr>
            <a:spLocks noChangeArrowheads="1"/>
          </p:cNvSpPr>
          <p:nvPr/>
        </p:nvSpPr>
        <p:spPr bwMode="auto">
          <a:xfrm>
            <a:off x="7162800" y="5334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Oval 8"/>
          <p:cNvSpPr>
            <a:spLocks noChangeArrowheads="1"/>
          </p:cNvSpPr>
          <p:nvPr/>
        </p:nvSpPr>
        <p:spPr bwMode="auto">
          <a:xfrm>
            <a:off x="6248400" y="5105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Oval 9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4" name="Oval 10"/>
          <p:cNvSpPr>
            <a:spLocks noChangeArrowheads="1"/>
          </p:cNvSpPr>
          <p:nvPr/>
        </p:nvSpPr>
        <p:spPr bwMode="auto">
          <a:xfrm>
            <a:off x="67056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Oval 11"/>
          <p:cNvSpPr>
            <a:spLocks noChangeArrowheads="1"/>
          </p:cNvSpPr>
          <p:nvPr/>
        </p:nvSpPr>
        <p:spPr bwMode="auto">
          <a:xfrm>
            <a:off x="7620000" y="5562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Oval 12"/>
          <p:cNvSpPr>
            <a:spLocks noChangeArrowheads="1"/>
          </p:cNvSpPr>
          <p:nvPr/>
        </p:nvSpPr>
        <p:spPr bwMode="auto">
          <a:xfrm>
            <a:off x="5410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7" name="Oval 13"/>
          <p:cNvSpPr>
            <a:spLocks noChangeArrowheads="1"/>
          </p:cNvSpPr>
          <p:nvPr/>
        </p:nvSpPr>
        <p:spPr bwMode="auto">
          <a:xfrm>
            <a:off x="60960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8" name="Oval 14"/>
          <p:cNvSpPr>
            <a:spLocks noChangeArrowheads="1"/>
          </p:cNvSpPr>
          <p:nvPr/>
        </p:nvSpPr>
        <p:spPr bwMode="auto">
          <a:xfrm>
            <a:off x="53340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9" name="Oval 15"/>
          <p:cNvSpPr>
            <a:spLocks noChangeArrowheads="1"/>
          </p:cNvSpPr>
          <p:nvPr/>
        </p:nvSpPr>
        <p:spPr bwMode="auto">
          <a:xfrm>
            <a:off x="6705600" y="3962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0" name="Oval 16"/>
          <p:cNvSpPr>
            <a:spLocks noChangeArrowheads="1"/>
          </p:cNvSpPr>
          <p:nvPr/>
        </p:nvSpPr>
        <p:spPr bwMode="auto">
          <a:xfrm>
            <a:off x="66294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1" name="Oval 17"/>
          <p:cNvSpPr>
            <a:spLocks noChangeArrowheads="1"/>
          </p:cNvSpPr>
          <p:nvPr/>
        </p:nvSpPr>
        <p:spPr bwMode="auto">
          <a:xfrm>
            <a:off x="7924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2" name="Oval 18"/>
          <p:cNvSpPr>
            <a:spLocks noChangeArrowheads="1"/>
          </p:cNvSpPr>
          <p:nvPr/>
        </p:nvSpPr>
        <p:spPr bwMode="auto">
          <a:xfrm>
            <a:off x="7467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3" name="Oval 19"/>
          <p:cNvSpPr>
            <a:spLocks noChangeArrowheads="1"/>
          </p:cNvSpPr>
          <p:nvPr/>
        </p:nvSpPr>
        <p:spPr bwMode="auto">
          <a:xfrm>
            <a:off x="7010400" y="4343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4" name="Oval 20"/>
          <p:cNvSpPr>
            <a:spLocks noChangeArrowheads="1"/>
          </p:cNvSpPr>
          <p:nvPr/>
        </p:nvSpPr>
        <p:spPr bwMode="auto">
          <a:xfrm>
            <a:off x="80772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5" name="Oval 21"/>
          <p:cNvSpPr>
            <a:spLocks noChangeArrowheads="1"/>
          </p:cNvSpPr>
          <p:nvPr/>
        </p:nvSpPr>
        <p:spPr bwMode="auto">
          <a:xfrm>
            <a:off x="73152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6" name="Oval 22"/>
          <p:cNvSpPr>
            <a:spLocks noChangeArrowheads="1"/>
          </p:cNvSpPr>
          <p:nvPr/>
        </p:nvSpPr>
        <p:spPr bwMode="auto">
          <a:xfrm>
            <a:off x="80010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7" name="Oval 23"/>
          <p:cNvSpPr>
            <a:spLocks noChangeArrowheads="1"/>
          </p:cNvSpPr>
          <p:nvPr/>
        </p:nvSpPr>
        <p:spPr bwMode="auto">
          <a:xfrm>
            <a:off x="73152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8" name="Oval 24"/>
          <p:cNvSpPr>
            <a:spLocks noChangeArrowheads="1"/>
          </p:cNvSpPr>
          <p:nvPr/>
        </p:nvSpPr>
        <p:spPr bwMode="auto">
          <a:xfrm>
            <a:off x="6705600" y="63246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99" name="Line 25"/>
          <p:cNvSpPr>
            <a:spLocks noChangeShapeType="1"/>
          </p:cNvSpPr>
          <p:nvPr/>
        </p:nvSpPr>
        <p:spPr bwMode="auto">
          <a:xfrm flipH="1" flipV="1">
            <a:off x="6629400" y="55626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0" name="Line 26"/>
          <p:cNvSpPr>
            <a:spLocks noChangeShapeType="1"/>
          </p:cNvSpPr>
          <p:nvPr/>
        </p:nvSpPr>
        <p:spPr bwMode="auto">
          <a:xfrm flipH="1" flipV="1">
            <a:off x="5867400" y="5181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1" name="Line 27"/>
          <p:cNvSpPr>
            <a:spLocks noChangeShapeType="1"/>
          </p:cNvSpPr>
          <p:nvPr/>
        </p:nvSpPr>
        <p:spPr bwMode="auto">
          <a:xfrm flipV="1">
            <a:off x="5943600" y="4191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2" name="Line 28"/>
          <p:cNvSpPr>
            <a:spLocks noChangeShapeType="1"/>
          </p:cNvSpPr>
          <p:nvPr/>
        </p:nvSpPr>
        <p:spPr bwMode="auto">
          <a:xfrm>
            <a:off x="6858000" y="4191000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3" name="Line 29"/>
          <p:cNvSpPr>
            <a:spLocks noChangeShapeType="1"/>
          </p:cNvSpPr>
          <p:nvPr/>
        </p:nvSpPr>
        <p:spPr bwMode="auto">
          <a:xfrm flipH="1">
            <a:off x="7848600" y="4419600"/>
            <a:ext cx="76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4" name="Line 30"/>
          <p:cNvSpPr>
            <a:spLocks noChangeShapeType="1"/>
          </p:cNvSpPr>
          <p:nvPr/>
        </p:nvSpPr>
        <p:spPr bwMode="auto">
          <a:xfrm>
            <a:off x="7924800" y="55626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5" name="Text Box 31"/>
          <p:cNvSpPr txBox="1">
            <a:spLocks noChangeArrowheads="1"/>
          </p:cNvSpPr>
          <p:nvPr/>
        </p:nvSpPr>
        <p:spPr bwMode="auto">
          <a:xfrm>
            <a:off x="304800" y="1295400"/>
            <a:ext cx="883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For air molecules at room temperature:</a:t>
            </a:r>
          </a:p>
        </p:txBody>
      </p:sp>
      <p:graphicFrame>
        <p:nvGraphicFramePr>
          <p:cNvPr id="3074" name="Object 32"/>
          <p:cNvGraphicFramePr>
            <a:graphicFrameLocks noChangeAspect="1"/>
          </p:cNvGraphicFramePr>
          <p:nvPr/>
        </p:nvGraphicFramePr>
        <p:xfrm>
          <a:off x="304800" y="2133600"/>
          <a:ext cx="35353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228600" progId="Equation.3">
                  <p:embed/>
                </p:oleObj>
              </mc:Choice>
              <mc:Fallback>
                <p:oleObj name="Equation" r:id="rId2" imgW="1002960" imgH="228600" progId="Equation.3">
                  <p:embed/>
                  <p:pic>
                    <p:nvPicPr>
                      <p:cNvPr id="307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133600"/>
                        <a:ext cx="3535363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3"/>
          <p:cNvGraphicFramePr>
            <a:graphicFrameLocks noChangeAspect="1"/>
          </p:cNvGraphicFramePr>
          <p:nvPr/>
        </p:nvGraphicFramePr>
        <p:xfrm>
          <a:off x="193675" y="4572000"/>
          <a:ext cx="37147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080" imgH="228600" progId="Equation.3">
                  <p:embed/>
                </p:oleObj>
              </mc:Choice>
              <mc:Fallback>
                <p:oleObj name="Equation" r:id="rId4" imgW="1054080" imgH="228600" progId="Equation.3">
                  <p:embed/>
                  <p:pic>
                    <p:nvPicPr>
                      <p:cNvPr id="3075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" y="4572000"/>
                        <a:ext cx="3714750" cy="825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6" name="Text Box 34"/>
          <p:cNvSpPr txBox="1">
            <a:spLocks noChangeArrowheads="1"/>
          </p:cNvSpPr>
          <p:nvPr/>
        </p:nvSpPr>
        <p:spPr bwMode="auto">
          <a:xfrm>
            <a:off x="0" y="3124200"/>
            <a:ext cx="845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>
                <a:latin typeface="Times New Roman" pitchFamily="18" charset="0"/>
              </a:rPr>
              <a:t>(Molecule separation distance is 3.4x10</a:t>
            </a:r>
            <a:r>
              <a:rPr lang="en-US" sz="3600" baseline="30000">
                <a:latin typeface="Times New Roman" pitchFamily="18" charset="0"/>
              </a:rPr>
              <a:t>-9</a:t>
            </a:r>
            <a:r>
              <a:rPr lang="en-US" sz="3600">
                <a:latin typeface="Times New Roman" pitchFamily="18" charset="0"/>
              </a:rPr>
              <a:t> m.)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Partial Summary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Mean Free Path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Problems to try 21.45, 21.61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Extra Credit:  Write up why the square root of 2 was needed</a:t>
            </a:r>
          </a:p>
        </p:txBody>
      </p:sp>
      <p:sp>
        <p:nvSpPr>
          <p:cNvPr id="4102" name="Rectangle 26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03" name="Rectangle 31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4098" name="Object 32"/>
          <p:cNvGraphicFramePr>
            <a:graphicFrameLocks noChangeAspect="1"/>
          </p:cNvGraphicFramePr>
          <p:nvPr/>
        </p:nvGraphicFramePr>
        <p:xfrm>
          <a:off x="5165725" y="1616075"/>
          <a:ext cx="194468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31560" imgH="393480" progId="Equation.3">
                  <p:embed/>
                </p:oleObj>
              </mc:Choice>
              <mc:Fallback>
                <p:oleObj name="Equation" r:id="rId2" imgW="1231560" imgH="393480" progId="Equation.3">
                  <p:embed/>
                  <p:pic>
                    <p:nvPicPr>
                      <p:cNvPr id="409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1616075"/>
                        <a:ext cx="1944688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47"/>
          <p:cNvGraphicFramePr>
            <a:graphicFrameLocks noChangeAspect="1"/>
          </p:cNvGraphicFramePr>
          <p:nvPr/>
        </p:nvGraphicFramePr>
        <p:xfrm>
          <a:off x="5167313" y="2359025"/>
          <a:ext cx="14922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88840" imgH="444240" progId="Equation.3">
                  <p:embed/>
                </p:oleObj>
              </mc:Choice>
              <mc:Fallback>
                <p:oleObj name="Equation" r:id="rId4" imgW="888840" imgH="444240" progId="Equation.3">
                  <p:embed/>
                  <p:pic>
                    <p:nvPicPr>
                      <p:cNvPr id="4099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3" y="2359025"/>
                        <a:ext cx="149225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3315" name="Content Placeholder 5" descr="Mean_Free_Path_equivalent_collis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804988"/>
            <a:ext cx="8229600" cy="4114800"/>
          </a:xfr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4339" name="Content Placeholder 5" descr="mean free pat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62000" y="1957388"/>
            <a:ext cx="7620000" cy="3810000"/>
          </a:xfr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Assumptions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The number of molecules in the gas is large and the average separation between them is large compared to their dimensions</a:t>
            </a:r>
          </a:p>
          <a:p>
            <a:pPr eaLnBrk="1" hangingPunct="1"/>
            <a:r>
              <a:rPr lang="en-US"/>
              <a:t>The molecules obey Newton’s laws of motion, but as a whole they move randomly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Assumptions, cont.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molecules interact only by short-range forces during elastic collisions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The molecules make elastic collisions with the walls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The gas under consideration is a pure substance, all the molecules are identical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123.14.5</a:t>
            </a:r>
          </a:p>
        </p:txBody>
      </p:sp>
      <p:sp>
        <p:nvSpPr>
          <p:cNvPr id="1925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9538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A ball bounces off a wall. If the initial velocity of the ball is v</a:t>
            </a:r>
            <a:r>
              <a:rPr lang="en-US" sz="2800" baseline="-25000"/>
              <a:t>x</a:t>
            </a:r>
            <a:r>
              <a:rPr lang="en-US" sz="2800"/>
              <a:t> and the final velocity of the ball is –v</a:t>
            </a:r>
            <a:r>
              <a:rPr lang="en-US" sz="2800" baseline="-25000"/>
              <a:t>x</a:t>
            </a:r>
            <a:r>
              <a:rPr lang="en-US" sz="2800"/>
              <a:t>, what is the </a:t>
            </a:r>
            <a:r>
              <a:rPr lang="en-US" sz="2800" b="1"/>
              <a:t>change in momentum </a:t>
            </a:r>
            <a:r>
              <a:rPr lang="en-US" sz="2800"/>
              <a:t>of the ball?</a:t>
            </a:r>
          </a:p>
          <a:p>
            <a:pPr>
              <a:buFontTx/>
              <a:buAutoNum type="alphaLcParenR"/>
            </a:pPr>
            <a:r>
              <a:rPr lang="en-US" sz="2800"/>
              <a:t>mv</a:t>
            </a:r>
            <a:r>
              <a:rPr lang="en-US" sz="2800" baseline="-25000"/>
              <a:t>x</a:t>
            </a:r>
          </a:p>
          <a:p>
            <a:pPr>
              <a:buFontTx/>
              <a:buAutoNum type="alphaLcParenR"/>
            </a:pPr>
            <a:r>
              <a:rPr lang="en-US" sz="2800"/>
              <a:t>0</a:t>
            </a:r>
          </a:p>
          <a:p>
            <a:pPr>
              <a:buFontTx/>
              <a:buAutoNum type="alphaLcParenR"/>
            </a:pPr>
            <a:r>
              <a:rPr lang="en-US" sz="2800"/>
              <a:t>-mv</a:t>
            </a:r>
            <a:r>
              <a:rPr lang="en-US" sz="2800" baseline="-25000"/>
              <a:t>x</a:t>
            </a:r>
          </a:p>
          <a:p>
            <a:pPr>
              <a:buFontTx/>
              <a:buAutoNum type="alphaLcParenR"/>
            </a:pPr>
            <a:r>
              <a:rPr lang="en-US" sz="2800"/>
              <a:t>2mv</a:t>
            </a:r>
            <a:r>
              <a:rPr lang="en-US" sz="2800" baseline="-25000"/>
              <a:t>x</a:t>
            </a:r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D874FB-29F0-482A-9E20-3DC90248A19B}" type="slidenum">
              <a:rPr lang="en-US" smtClean="0"/>
              <a:pPr/>
              <a:t>109</a:t>
            </a:fld>
            <a:endParaRPr 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51550" y="2119313"/>
            <a:ext cx="2679700" cy="3560762"/>
            <a:chOff x="2121" y="1024"/>
            <a:chExt cx="1688" cy="2243"/>
          </a:xfrm>
        </p:grpSpPr>
        <p:sp>
          <p:nvSpPr>
            <p:cNvPr id="192518" name="Line 25"/>
            <p:cNvSpPr>
              <a:spLocks noChangeShapeType="1"/>
            </p:cNvSpPr>
            <p:nvPr/>
          </p:nvSpPr>
          <p:spPr bwMode="auto">
            <a:xfrm>
              <a:off x="2121" y="2915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19" name="Line 24"/>
            <p:cNvSpPr>
              <a:spLocks noChangeShapeType="1"/>
            </p:cNvSpPr>
            <p:nvPr/>
          </p:nvSpPr>
          <p:spPr bwMode="auto">
            <a:xfrm>
              <a:off x="2135" y="2144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20" name="Line 23"/>
            <p:cNvSpPr>
              <a:spLocks noChangeShapeType="1"/>
            </p:cNvSpPr>
            <p:nvPr/>
          </p:nvSpPr>
          <p:spPr bwMode="auto">
            <a:xfrm>
              <a:off x="2121" y="1380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634" y="1024"/>
              <a:ext cx="204" cy="691"/>
              <a:chOff x="4206" y="1024"/>
              <a:chExt cx="317" cy="2847"/>
            </a:xfrm>
          </p:grpSpPr>
          <p:sp>
            <p:nvSpPr>
              <p:cNvPr id="192535" name="Rectangle 4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6" name="Rectangle 5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560" y="1290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645" y="1785"/>
              <a:ext cx="204" cy="691"/>
              <a:chOff x="4206" y="1024"/>
              <a:chExt cx="317" cy="2847"/>
            </a:xfrm>
          </p:grpSpPr>
          <p:sp>
            <p:nvSpPr>
              <p:cNvPr id="192533" name="Rectangle 9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4" name="Rectangle 10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2524" name="Line 11"/>
            <p:cNvSpPr>
              <a:spLocks noChangeShapeType="1"/>
            </p:cNvSpPr>
            <p:nvPr/>
          </p:nvSpPr>
          <p:spPr bwMode="auto">
            <a:xfrm>
              <a:off x="2653" y="1380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2871" y="2813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526" name="Line 12"/>
            <p:cNvSpPr>
              <a:spLocks noChangeShapeType="1"/>
            </p:cNvSpPr>
            <p:nvPr/>
          </p:nvSpPr>
          <p:spPr bwMode="auto">
            <a:xfrm flipH="1">
              <a:off x="2661" y="2913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27" name="Text Box 14"/>
            <p:cNvSpPr txBox="1">
              <a:spLocks noChangeArrowheads="1"/>
            </p:cNvSpPr>
            <p:nvPr/>
          </p:nvSpPr>
          <p:spPr bwMode="auto">
            <a:xfrm>
              <a:off x="2681" y="1161"/>
              <a:ext cx="23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2528" name="Text Box 15"/>
            <p:cNvSpPr txBox="1">
              <a:spLocks noChangeArrowheads="1"/>
            </p:cNvSpPr>
            <p:nvPr/>
          </p:nvSpPr>
          <p:spPr bwMode="auto">
            <a:xfrm>
              <a:off x="2601" y="2679"/>
              <a:ext cx="28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-v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3642" y="2576"/>
              <a:ext cx="204" cy="691"/>
              <a:chOff x="4206" y="1024"/>
              <a:chExt cx="317" cy="2847"/>
            </a:xfrm>
          </p:grpSpPr>
          <p:sp>
            <p:nvSpPr>
              <p:cNvPr id="192531" name="Rectangle 18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2" name="Rectangle 19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3440" y="2051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58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DA860917-DC2B-8389-52B2-DB68AA26A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James Prescott Joule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76760DDE-ACE4-AA50-9FF2-F7EC412A9CD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/>
            <a:r>
              <a:rPr lang="en-US" altLang="en-US" sz="2800"/>
              <a:t>1818 – 1889</a:t>
            </a:r>
          </a:p>
          <a:p>
            <a:pPr eaLnBrk="1" hangingPunct="1"/>
            <a:r>
              <a:rPr lang="en-US" altLang="en-US" sz="2800"/>
              <a:t>British physicist</a:t>
            </a:r>
          </a:p>
          <a:p>
            <a:pPr eaLnBrk="1" hangingPunct="1"/>
            <a:r>
              <a:rPr lang="en-US" altLang="en-US" sz="2800"/>
              <a:t>Conservation of Energy</a:t>
            </a:r>
          </a:p>
          <a:p>
            <a:pPr eaLnBrk="1" hangingPunct="1"/>
            <a:r>
              <a:rPr lang="en-US" altLang="en-US" sz="2800"/>
              <a:t>Relationship between heat and other forms of energy transfer</a:t>
            </a:r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</p:txBody>
      </p:sp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DBB37188-CBAC-480A-3E4F-E4135D655AF2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F3E275AB-0666-0FFE-ED14-A12EB6AC2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18685"/>
            <a:ext cx="4087786" cy="488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Particle in a Box</a:t>
            </a:r>
          </a:p>
        </p:txBody>
      </p:sp>
      <p:sp>
        <p:nvSpPr>
          <p:cNvPr id="8" name="Line 23"/>
          <p:cNvSpPr>
            <a:spLocks noChangeShapeType="1"/>
          </p:cNvSpPr>
          <p:nvPr/>
        </p:nvSpPr>
        <p:spPr bwMode="auto">
          <a:xfrm>
            <a:off x="3644900" y="3429000"/>
            <a:ext cx="2365375" cy="0"/>
          </a:xfrm>
          <a:prstGeom prst="line">
            <a:avLst/>
          </a:prstGeom>
          <a:noFill/>
          <a:ln w="9525">
            <a:solidFill>
              <a:srgbClr val="C0C0C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341813" y="3286125"/>
            <a:ext cx="285750" cy="296863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489450" y="3429000"/>
            <a:ext cx="4889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627563" y="3545904"/>
            <a:ext cx="6477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</a:t>
            </a:r>
            <a:r>
              <a:rPr lang="en-US" baseline="-25000" dirty="0" err="1">
                <a:solidFill>
                  <a:srgbClr val="FF0000"/>
                </a:solidFill>
              </a:rPr>
              <a:t>x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95600" y="1609725"/>
            <a:ext cx="3276600" cy="335280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846388" y="1262390"/>
            <a:ext cx="32766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426780" y="1000780"/>
            <a:ext cx="3738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5400000">
            <a:off x="4827587" y="3286125"/>
            <a:ext cx="32766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07979" y="3024515"/>
            <a:ext cx="37382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</a:p>
        </p:txBody>
      </p:sp>
      <p:sp>
        <p:nvSpPr>
          <p:cNvPr id="31" name="Line 11"/>
          <p:cNvSpPr>
            <a:spLocks noChangeShapeType="1"/>
          </p:cNvSpPr>
          <p:nvPr/>
        </p:nvSpPr>
        <p:spPr bwMode="auto">
          <a:xfrm flipV="1">
            <a:off x="4489450" y="2842999"/>
            <a:ext cx="374528" cy="62101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4471866" y="2642741"/>
            <a:ext cx="6477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</a:t>
            </a:r>
            <a:endParaRPr lang="en-US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34975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Momentum of the Collision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3367088" y="1625600"/>
            <a:ext cx="2679700" cy="3560763"/>
            <a:chOff x="2121" y="1024"/>
            <a:chExt cx="1688" cy="2243"/>
          </a:xfrm>
        </p:grpSpPr>
        <p:sp>
          <p:nvSpPr>
            <p:cNvPr id="17412" name="Line 25"/>
            <p:cNvSpPr>
              <a:spLocks noChangeShapeType="1"/>
            </p:cNvSpPr>
            <p:nvPr/>
          </p:nvSpPr>
          <p:spPr bwMode="auto">
            <a:xfrm>
              <a:off x="2121" y="2915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3" name="Line 24"/>
            <p:cNvSpPr>
              <a:spLocks noChangeShapeType="1"/>
            </p:cNvSpPr>
            <p:nvPr/>
          </p:nvSpPr>
          <p:spPr bwMode="auto">
            <a:xfrm>
              <a:off x="2135" y="2144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4" name="Line 23"/>
            <p:cNvSpPr>
              <a:spLocks noChangeShapeType="1"/>
            </p:cNvSpPr>
            <p:nvPr/>
          </p:nvSpPr>
          <p:spPr bwMode="auto">
            <a:xfrm>
              <a:off x="2121" y="1380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607" y="1024"/>
              <a:ext cx="202" cy="691"/>
              <a:chOff x="4206" y="1024"/>
              <a:chExt cx="317" cy="2847"/>
            </a:xfrm>
          </p:grpSpPr>
          <p:sp>
            <p:nvSpPr>
              <p:cNvPr id="17429" name="Rectangle 4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0" name="Rectangle 5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9910" name="Oval 6"/>
            <p:cNvSpPr>
              <a:spLocks noChangeArrowheads="1"/>
            </p:cNvSpPr>
            <p:nvPr/>
          </p:nvSpPr>
          <p:spPr bwMode="auto">
            <a:xfrm>
              <a:off x="2560" y="1290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605" y="1785"/>
              <a:ext cx="201" cy="691"/>
              <a:chOff x="4206" y="1024"/>
              <a:chExt cx="317" cy="2847"/>
            </a:xfrm>
          </p:grpSpPr>
          <p:sp>
            <p:nvSpPr>
              <p:cNvPr id="17427" name="Rectangle 9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8" name="Rectangle 10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418" name="Line 11"/>
            <p:cNvSpPr>
              <a:spLocks noChangeShapeType="1"/>
            </p:cNvSpPr>
            <p:nvPr/>
          </p:nvSpPr>
          <p:spPr bwMode="auto">
            <a:xfrm>
              <a:off x="2653" y="1380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917" name="Oval 13"/>
            <p:cNvSpPr>
              <a:spLocks noChangeArrowheads="1"/>
            </p:cNvSpPr>
            <p:nvPr/>
          </p:nvSpPr>
          <p:spPr bwMode="auto">
            <a:xfrm>
              <a:off x="2871" y="2813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 flipH="1">
              <a:off x="2661" y="2913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Text Box 14"/>
            <p:cNvSpPr txBox="1">
              <a:spLocks noChangeArrowheads="1"/>
            </p:cNvSpPr>
            <p:nvPr/>
          </p:nvSpPr>
          <p:spPr bwMode="auto">
            <a:xfrm>
              <a:off x="2681" y="1161"/>
              <a:ext cx="23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7422" name="Text Box 15"/>
            <p:cNvSpPr txBox="1">
              <a:spLocks noChangeArrowheads="1"/>
            </p:cNvSpPr>
            <p:nvPr/>
          </p:nvSpPr>
          <p:spPr bwMode="auto">
            <a:xfrm>
              <a:off x="2601" y="2679"/>
              <a:ext cx="28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-v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3602" y="2576"/>
              <a:ext cx="201" cy="691"/>
              <a:chOff x="4206" y="1024"/>
              <a:chExt cx="317" cy="2847"/>
            </a:xfrm>
          </p:grpSpPr>
          <p:sp>
            <p:nvSpPr>
              <p:cNvPr id="17425" name="Rectangle 18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6" name="Rectangle 19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79924" name="Oval 20"/>
            <p:cNvSpPr>
              <a:spLocks noChangeArrowheads="1"/>
            </p:cNvSpPr>
            <p:nvPr/>
          </p:nvSpPr>
          <p:spPr bwMode="auto">
            <a:xfrm>
              <a:off x="3440" y="2051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123.14.5</a:t>
            </a:r>
          </a:p>
        </p:txBody>
      </p:sp>
      <p:sp>
        <p:nvSpPr>
          <p:cNvPr id="1925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9538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A ball bounces off a wall. If the initial velocity of the ball is v</a:t>
            </a:r>
            <a:r>
              <a:rPr lang="en-US" sz="2800" baseline="-25000"/>
              <a:t>x</a:t>
            </a:r>
            <a:r>
              <a:rPr lang="en-US" sz="2800"/>
              <a:t> and the final velocity of the ball is –v</a:t>
            </a:r>
            <a:r>
              <a:rPr lang="en-US" sz="2800" baseline="-25000"/>
              <a:t>x</a:t>
            </a:r>
            <a:r>
              <a:rPr lang="en-US" sz="2800"/>
              <a:t>, what is the </a:t>
            </a:r>
            <a:r>
              <a:rPr lang="en-US" sz="2800" b="1"/>
              <a:t>change in momentum </a:t>
            </a:r>
            <a:r>
              <a:rPr lang="en-US" sz="2800"/>
              <a:t>of the ball?</a:t>
            </a:r>
          </a:p>
          <a:p>
            <a:pPr>
              <a:buFontTx/>
              <a:buAutoNum type="alphaLcParenR"/>
            </a:pPr>
            <a:r>
              <a:rPr lang="en-US" sz="2800"/>
              <a:t>mv</a:t>
            </a:r>
            <a:r>
              <a:rPr lang="en-US" sz="2800" baseline="-25000"/>
              <a:t>x</a:t>
            </a:r>
          </a:p>
          <a:p>
            <a:pPr>
              <a:buFontTx/>
              <a:buAutoNum type="alphaLcParenR"/>
            </a:pPr>
            <a:r>
              <a:rPr lang="en-US" sz="2800"/>
              <a:t>0</a:t>
            </a:r>
          </a:p>
          <a:p>
            <a:pPr>
              <a:buFontTx/>
              <a:buAutoNum type="alphaLcParenR"/>
            </a:pPr>
            <a:r>
              <a:rPr lang="en-US" sz="2800"/>
              <a:t>-mv</a:t>
            </a:r>
            <a:r>
              <a:rPr lang="en-US" sz="2800" baseline="-25000"/>
              <a:t>x</a:t>
            </a:r>
          </a:p>
          <a:p>
            <a:pPr>
              <a:buFontTx/>
              <a:buAutoNum type="alphaLcParenR"/>
            </a:pPr>
            <a:r>
              <a:rPr lang="en-US" sz="2800"/>
              <a:t>2mv</a:t>
            </a:r>
            <a:r>
              <a:rPr lang="en-US" sz="2800" baseline="-25000"/>
              <a:t>x</a:t>
            </a:r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0D874FB-29F0-482A-9E20-3DC90248A19B}" type="slidenum">
              <a:rPr lang="en-US" smtClean="0"/>
              <a:pPr/>
              <a:t>112</a:t>
            </a:fld>
            <a:endParaRPr 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51550" y="2119313"/>
            <a:ext cx="2679700" cy="3560762"/>
            <a:chOff x="2121" y="1024"/>
            <a:chExt cx="1688" cy="2243"/>
          </a:xfrm>
        </p:grpSpPr>
        <p:sp>
          <p:nvSpPr>
            <p:cNvPr id="192518" name="Line 25"/>
            <p:cNvSpPr>
              <a:spLocks noChangeShapeType="1"/>
            </p:cNvSpPr>
            <p:nvPr/>
          </p:nvSpPr>
          <p:spPr bwMode="auto">
            <a:xfrm>
              <a:off x="2121" y="2915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19" name="Line 24"/>
            <p:cNvSpPr>
              <a:spLocks noChangeShapeType="1"/>
            </p:cNvSpPr>
            <p:nvPr/>
          </p:nvSpPr>
          <p:spPr bwMode="auto">
            <a:xfrm>
              <a:off x="2135" y="2144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20" name="Line 23"/>
            <p:cNvSpPr>
              <a:spLocks noChangeShapeType="1"/>
            </p:cNvSpPr>
            <p:nvPr/>
          </p:nvSpPr>
          <p:spPr bwMode="auto">
            <a:xfrm>
              <a:off x="2121" y="1380"/>
              <a:ext cx="1490" cy="0"/>
            </a:xfrm>
            <a:prstGeom prst="line">
              <a:avLst/>
            </a:prstGeom>
            <a:noFill/>
            <a:ln w="9525">
              <a:solidFill>
                <a:srgbClr val="C0C0C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634" y="1024"/>
              <a:ext cx="204" cy="691"/>
              <a:chOff x="4206" y="1024"/>
              <a:chExt cx="317" cy="2847"/>
            </a:xfrm>
          </p:grpSpPr>
          <p:sp>
            <p:nvSpPr>
              <p:cNvPr id="192535" name="Rectangle 4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6" name="Rectangle 5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2560" y="1290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645" y="1785"/>
              <a:ext cx="204" cy="691"/>
              <a:chOff x="4206" y="1024"/>
              <a:chExt cx="317" cy="2847"/>
            </a:xfrm>
          </p:grpSpPr>
          <p:sp>
            <p:nvSpPr>
              <p:cNvPr id="192533" name="Rectangle 9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4" name="Rectangle 10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2524" name="Line 11"/>
            <p:cNvSpPr>
              <a:spLocks noChangeShapeType="1"/>
            </p:cNvSpPr>
            <p:nvPr/>
          </p:nvSpPr>
          <p:spPr bwMode="auto">
            <a:xfrm>
              <a:off x="2653" y="1380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2871" y="2813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2526" name="Line 12"/>
            <p:cNvSpPr>
              <a:spLocks noChangeShapeType="1"/>
            </p:cNvSpPr>
            <p:nvPr/>
          </p:nvSpPr>
          <p:spPr bwMode="auto">
            <a:xfrm flipH="1">
              <a:off x="2661" y="2913"/>
              <a:ext cx="30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527" name="Text Box 14"/>
            <p:cNvSpPr txBox="1">
              <a:spLocks noChangeArrowheads="1"/>
            </p:cNvSpPr>
            <p:nvPr/>
          </p:nvSpPr>
          <p:spPr bwMode="auto">
            <a:xfrm>
              <a:off x="2681" y="1161"/>
              <a:ext cx="23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92528" name="Text Box 15"/>
            <p:cNvSpPr txBox="1">
              <a:spLocks noChangeArrowheads="1"/>
            </p:cNvSpPr>
            <p:nvPr/>
          </p:nvSpPr>
          <p:spPr bwMode="auto">
            <a:xfrm>
              <a:off x="2601" y="2679"/>
              <a:ext cx="28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-v</a:t>
              </a:r>
              <a:r>
                <a:rPr lang="en-US" baseline="-25000">
                  <a:solidFill>
                    <a:srgbClr val="FF0000"/>
                  </a:solidFill>
                </a:rPr>
                <a:t>x</a:t>
              </a:r>
            </a:p>
          </p:txBody>
        </p: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3642" y="2576"/>
              <a:ext cx="204" cy="691"/>
              <a:chOff x="4206" y="1024"/>
              <a:chExt cx="317" cy="2847"/>
            </a:xfrm>
          </p:grpSpPr>
          <p:sp>
            <p:nvSpPr>
              <p:cNvPr id="192531" name="Rectangle 18"/>
              <p:cNvSpPr>
                <a:spLocks noChangeArrowheads="1"/>
              </p:cNvSpPr>
              <p:nvPr/>
            </p:nvSpPr>
            <p:spPr bwMode="auto">
              <a:xfrm>
                <a:off x="4206" y="1024"/>
                <a:ext cx="56" cy="2843"/>
              </a:xfrm>
              <a:prstGeom prst="rect">
                <a:avLst/>
              </a:prstGeom>
              <a:solidFill>
                <a:srgbClr val="80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532" name="Rectangle 19" descr="Wide downward diagonal"/>
              <p:cNvSpPr>
                <a:spLocks noChangeArrowheads="1"/>
              </p:cNvSpPr>
              <p:nvPr/>
            </p:nvSpPr>
            <p:spPr bwMode="auto">
              <a:xfrm>
                <a:off x="4248" y="1028"/>
                <a:ext cx="275" cy="2843"/>
              </a:xfrm>
              <a:prstGeom prst="rect">
                <a:avLst/>
              </a:prstGeom>
              <a:pattFill prst="wdDnDiag">
                <a:fgClr>
                  <a:srgbClr val="800000"/>
                </a:fgClr>
                <a:bgClr>
                  <a:schemeClr val="bg1"/>
                </a:bgClr>
              </a:patt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3440" y="2051"/>
              <a:ext cx="180" cy="187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95139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Average Force and Impulse</a:t>
            </a:r>
          </a:p>
        </p:txBody>
      </p:sp>
      <p:sp>
        <p:nvSpPr>
          <p:cNvPr id="18435" name="Text Box 7"/>
          <p:cNvSpPr txBox="1">
            <a:spLocks noChangeArrowheads="1"/>
          </p:cNvSpPr>
          <p:nvPr/>
        </p:nvSpPr>
        <p:spPr bwMode="auto">
          <a:xfrm>
            <a:off x="3032125" y="1284288"/>
            <a:ext cx="3238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658813" y="1317625"/>
            <a:ext cx="7381875" cy="4926013"/>
            <a:chOff x="415" y="830"/>
            <a:chExt cx="4650" cy="3103"/>
          </a:xfrm>
        </p:grpSpPr>
        <p:pic>
          <p:nvPicPr>
            <p:cNvPr id="18437" name="Picture 2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" y="2448"/>
              <a:ext cx="4439" cy="135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011" y="830"/>
              <a:ext cx="1448" cy="954"/>
              <a:chOff x="2676" y="911"/>
              <a:chExt cx="2574" cy="1716"/>
            </a:xfrm>
          </p:grpSpPr>
          <p:pic>
            <p:nvPicPr>
              <p:cNvPr id="18457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676" y="911"/>
                <a:ext cx="2574" cy="171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sp>
            <p:nvSpPr>
              <p:cNvPr id="18458" name="Freeform 5" descr="Wide downward diagonal"/>
              <p:cNvSpPr>
                <a:spLocks/>
              </p:cNvSpPr>
              <p:nvPr/>
            </p:nvSpPr>
            <p:spPr bwMode="auto">
              <a:xfrm>
                <a:off x="2904" y="1243"/>
                <a:ext cx="2084" cy="1308"/>
              </a:xfrm>
              <a:custGeom>
                <a:avLst/>
                <a:gdLst>
                  <a:gd name="T0" fmla="*/ 136 w 2377"/>
                  <a:gd name="T1" fmla="*/ 1299 h 1317"/>
                  <a:gd name="T2" fmla="*/ 376 w 2377"/>
                  <a:gd name="T3" fmla="*/ 1290 h 1317"/>
                  <a:gd name="T4" fmla="*/ 625 w 2377"/>
                  <a:gd name="T5" fmla="*/ 1271 h 1317"/>
                  <a:gd name="T6" fmla="*/ 769 w 2377"/>
                  <a:gd name="T7" fmla="*/ 1227 h 1317"/>
                  <a:gd name="T8" fmla="*/ 889 w 2377"/>
                  <a:gd name="T9" fmla="*/ 1108 h 1317"/>
                  <a:gd name="T10" fmla="*/ 970 w 2377"/>
                  <a:gd name="T11" fmla="*/ 881 h 1317"/>
                  <a:gd name="T12" fmla="*/ 1057 w 2377"/>
                  <a:gd name="T13" fmla="*/ 346 h 1317"/>
                  <a:gd name="T14" fmla="*/ 1082 w 2377"/>
                  <a:gd name="T15" fmla="*/ 91 h 1317"/>
                  <a:gd name="T16" fmla="*/ 1113 w 2377"/>
                  <a:gd name="T17" fmla="*/ 0 h 1317"/>
                  <a:gd name="T18" fmla="*/ 1138 w 2377"/>
                  <a:gd name="T19" fmla="*/ 46 h 1317"/>
                  <a:gd name="T20" fmla="*/ 1178 w 2377"/>
                  <a:gd name="T21" fmla="*/ 318 h 1317"/>
                  <a:gd name="T22" fmla="*/ 1218 w 2377"/>
                  <a:gd name="T23" fmla="*/ 609 h 1317"/>
                  <a:gd name="T24" fmla="*/ 1250 w 2377"/>
                  <a:gd name="T25" fmla="*/ 881 h 1317"/>
                  <a:gd name="T26" fmla="*/ 1338 w 2377"/>
                  <a:gd name="T27" fmla="*/ 1072 h 1317"/>
                  <a:gd name="T28" fmla="*/ 1434 w 2377"/>
                  <a:gd name="T29" fmla="*/ 1199 h 1317"/>
                  <a:gd name="T30" fmla="*/ 1595 w 2377"/>
                  <a:gd name="T31" fmla="*/ 1262 h 1317"/>
                  <a:gd name="T32" fmla="*/ 1787 w 2377"/>
                  <a:gd name="T33" fmla="*/ 1290 h 1317"/>
                  <a:gd name="T34" fmla="*/ 1972 w 2377"/>
                  <a:gd name="T35" fmla="*/ 1290 h 1317"/>
                  <a:gd name="T36" fmla="*/ 2084 w 2377"/>
                  <a:gd name="T37" fmla="*/ 1308 h 1317"/>
                  <a:gd name="T38" fmla="*/ 0 w 2377"/>
                  <a:gd name="T39" fmla="*/ 1308 h 131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377"/>
                  <a:gd name="T61" fmla="*/ 0 h 1317"/>
                  <a:gd name="T62" fmla="*/ 2377 w 2377"/>
                  <a:gd name="T63" fmla="*/ 1317 h 131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377" h="1317">
                    <a:moveTo>
                      <a:pt x="155" y="1308"/>
                    </a:moveTo>
                    <a:lnTo>
                      <a:pt x="429" y="1299"/>
                    </a:lnTo>
                    <a:lnTo>
                      <a:pt x="713" y="1280"/>
                    </a:lnTo>
                    <a:lnTo>
                      <a:pt x="877" y="1235"/>
                    </a:lnTo>
                    <a:lnTo>
                      <a:pt x="1014" y="1116"/>
                    </a:lnTo>
                    <a:lnTo>
                      <a:pt x="1106" y="887"/>
                    </a:lnTo>
                    <a:lnTo>
                      <a:pt x="1206" y="348"/>
                    </a:lnTo>
                    <a:lnTo>
                      <a:pt x="1234" y="92"/>
                    </a:lnTo>
                    <a:lnTo>
                      <a:pt x="1270" y="0"/>
                    </a:lnTo>
                    <a:lnTo>
                      <a:pt x="1298" y="46"/>
                    </a:lnTo>
                    <a:lnTo>
                      <a:pt x="1344" y="320"/>
                    </a:lnTo>
                    <a:lnTo>
                      <a:pt x="1389" y="613"/>
                    </a:lnTo>
                    <a:lnTo>
                      <a:pt x="1426" y="887"/>
                    </a:lnTo>
                    <a:lnTo>
                      <a:pt x="1526" y="1079"/>
                    </a:lnTo>
                    <a:lnTo>
                      <a:pt x="1636" y="1207"/>
                    </a:lnTo>
                    <a:lnTo>
                      <a:pt x="1819" y="1271"/>
                    </a:lnTo>
                    <a:lnTo>
                      <a:pt x="2038" y="1299"/>
                    </a:lnTo>
                    <a:lnTo>
                      <a:pt x="2249" y="1299"/>
                    </a:lnTo>
                    <a:lnTo>
                      <a:pt x="2377" y="1317"/>
                    </a:lnTo>
                    <a:lnTo>
                      <a:pt x="0" y="1317"/>
                    </a:lnTo>
                  </a:path>
                </a:pathLst>
              </a:custGeom>
              <a:pattFill prst="wdDnDiag">
                <a:fgClr>
                  <a:srgbClr val="FFFF99"/>
                </a:fgClr>
                <a:bgClr>
                  <a:schemeClr val="bg1"/>
                </a:bgClr>
              </a:patt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39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16" y="1895"/>
              <a:ext cx="1448" cy="9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40" name="Text Box 15"/>
            <p:cNvSpPr txBox="1">
              <a:spLocks noChangeArrowheads="1"/>
            </p:cNvSpPr>
            <p:nvPr/>
          </p:nvSpPr>
          <p:spPr bwMode="auto">
            <a:xfrm>
              <a:off x="1915" y="1874"/>
              <a:ext cx="20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  <p:sp>
          <p:nvSpPr>
            <p:cNvPr id="18441" name="Text Box 16"/>
            <p:cNvSpPr txBox="1">
              <a:spLocks noChangeArrowheads="1"/>
            </p:cNvSpPr>
            <p:nvPr/>
          </p:nvSpPr>
          <p:spPr bwMode="auto">
            <a:xfrm>
              <a:off x="3356" y="2842"/>
              <a:ext cx="1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3289" y="2372"/>
              <a:ext cx="204" cy="231"/>
              <a:chOff x="1909" y="3488"/>
              <a:chExt cx="204" cy="231"/>
            </a:xfrm>
          </p:grpSpPr>
          <p:sp>
            <p:nvSpPr>
              <p:cNvPr id="18455" name="Text Box 17"/>
              <p:cNvSpPr txBox="1">
                <a:spLocks noChangeArrowheads="1"/>
              </p:cNvSpPr>
              <p:nvPr/>
            </p:nvSpPr>
            <p:spPr bwMode="auto">
              <a:xfrm>
                <a:off x="1909" y="3488"/>
                <a:ext cx="204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F</a:t>
                </a:r>
              </a:p>
            </p:txBody>
          </p:sp>
          <p:sp>
            <p:nvSpPr>
              <p:cNvPr id="18456" name="Line 18"/>
              <p:cNvSpPr>
                <a:spLocks noChangeShapeType="1"/>
              </p:cNvSpPr>
              <p:nvPr/>
            </p:nvSpPr>
            <p:spPr bwMode="auto">
              <a:xfrm>
                <a:off x="1954" y="3521"/>
                <a:ext cx="1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443" name="Rectangle 21" descr="Wide downward diagonal"/>
            <p:cNvSpPr>
              <a:spLocks noChangeArrowheads="1"/>
            </p:cNvSpPr>
            <p:nvPr/>
          </p:nvSpPr>
          <p:spPr bwMode="auto">
            <a:xfrm>
              <a:off x="2277" y="2597"/>
              <a:ext cx="1024" cy="201"/>
            </a:xfrm>
            <a:prstGeom prst="rect">
              <a:avLst/>
            </a:prstGeom>
            <a:pattFill prst="wdDnDiag">
              <a:fgClr>
                <a:srgbClr val="FFFF99">
                  <a:alpha val="41960"/>
                </a:srgbClr>
              </a:fgClr>
              <a:bgClr>
                <a:schemeClr val="bg1">
                  <a:alpha val="41960"/>
                </a:schemeClr>
              </a:bgClr>
            </a:patt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Line 20"/>
            <p:cNvSpPr>
              <a:spLocks noChangeShapeType="1"/>
            </p:cNvSpPr>
            <p:nvPr/>
          </p:nvSpPr>
          <p:spPr bwMode="auto">
            <a:xfrm>
              <a:off x="2285" y="2588"/>
              <a:ext cx="1015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4528" y="3421"/>
              <a:ext cx="204" cy="231"/>
              <a:chOff x="1909" y="3488"/>
              <a:chExt cx="204" cy="231"/>
            </a:xfrm>
          </p:grpSpPr>
          <p:sp>
            <p:nvSpPr>
              <p:cNvPr id="18453" name="Text Box 26"/>
              <p:cNvSpPr txBox="1">
                <a:spLocks noChangeArrowheads="1"/>
              </p:cNvSpPr>
              <p:nvPr/>
            </p:nvSpPr>
            <p:spPr bwMode="auto">
              <a:xfrm>
                <a:off x="1909" y="3488"/>
                <a:ext cx="204" cy="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F</a:t>
                </a:r>
              </a:p>
            </p:txBody>
          </p:sp>
          <p:sp>
            <p:nvSpPr>
              <p:cNvPr id="18454" name="Line 27"/>
              <p:cNvSpPr>
                <a:spLocks noChangeShapeType="1"/>
              </p:cNvSpPr>
              <p:nvPr/>
            </p:nvSpPr>
            <p:spPr bwMode="auto">
              <a:xfrm>
                <a:off x="1954" y="3521"/>
                <a:ext cx="1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6" name="Picture 29"/>
            <p:cNvPicPr>
              <a:picLocks noChangeAspect="1" noChangeArrowheads="1"/>
            </p:cNvPicPr>
            <p:nvPr/>
          </p:nvPicPr>
          <p:blipFill>
            <a:blip r:embed="rId3" cstate="print"/>
            <a:srcRect l="9531" b="4716"/>
            <a:stretch>
              <a:fillRect/>
            </a:stretch>
          </p:blipFill>
          <p:spPr bwMode="auto">
            <a:xfrm>
              <a:off x="2153" y="2835"/>
              <a:ext cx="1310" cy="90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18447" name="Rectangle 24" descr="Wide downward diagonal"/>
            <p:cNvSpPr>
              <a:spLocks noChangeArrowheads="1"/>
            </p:cNvSpPr>
            <p:nvPr/>
          </p:nvSpPr>
          <p:spPr bwMode="auto">
            <a:xfrm>
              <a:off x="1190" y="3720"/>
              <a:ext cx="3474" cy="28"/>
            </a:xfrm>
            <a:prstGeom prst="rect">
              <a:avLst/>
            </a:prstGeom>
            <a:pattFill prst="wdDnDiag">
              <a:fgClr>
                <a:srgbClr val="FFFF99">
                  <a:alpha val="41960"/>
                </a:srgbClr>
              </a:fgClr>
              <a:bgClr>
                <a:schemeClr val="bg1">
                  <a:alpha val="41960"/>
                </a:schemeClr>
              </a:bgClr>
            </a:patt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Line 23"/>
            <p:cNvSpPr>
              <a:spLocks noChangeShapeType="1"/>
            </p:cNvSpPr>
            <p:nvPr/>
          </p:nvSpPr>
          <p:spPr bwMode="auto">
            <a:xfrm>
              <a:off x="1190" y="3711"/>
              <a:ext cx="347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Text Box 30"/>
            <p:cNvSpPr txBox="1">
              <a:spLocks noChangeArrowheads="1"/>
            </p:cNvSpPr>
            <p:nvPr/>
          </p:nvSpPr>
          <p:spPr bwMode="auto">
            <a:xfrm>
              <a:off x="3438" y="2733"/>
              <a:ext cx="1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8450" name="Text Box 8"/>
            <p:cNvSpPr txBox="1">
              <a:spLocks noChangeArrowheads="1"/>
            </p:cNvSpPr>
            <p:nvPr/>
          </p:nvSpPr>
          <p:spPr bwMode="auto">
            <a:xfrm>
              <a:off x="3351" y="1777"/>
              <a:ext cx="1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8451" name="Text Box 31"/>
            <p:cNvSpPr txBox="1">
              <a:spLocks noChangeArrowheads="1"/>
            </p:cNvSpPr>
            <p:nvPr/>
          </p:nvSpPr>
          <p:spPr bwMode="auto">
            <a:xfrm>
              <a:off x="4909" y="3702"/>
              <a:ext cx="1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t</a:t>
              </a:r>
            </a:p>
          </p:txBody>
        </p:sp>
        <p:sp>
          <p:nvSpPr>
            <p:cNvPr id="18452" name="Text Box 32"/>
            <p:cNvSpPr txBox="1">
              <a:spLocks noChangeArrowheads="1"/>
            </p:cNvSpPr>
            <p:nvPr/>
          </p:nvSpPr>
          <p:spPr bwMode="auto">
            <a:xfrm>
              <a:off x="415" y="2386"/>
              <a:ext cx="204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</a:t>
              </a:r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123.14.7</a:t>
            </a: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>
          <a:xfrm>
            <a:off x="398463" y="1266825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/>
              <a:t>What is the name of this quantity?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AutoNum type="alphaLcParenR"/>
            </a:pPr>
            <a:endParaRPr lang="en-US"/>
          </a:p>
          <a:p>
            <a:pPr>
              <a:buFontTx/>
              <a:buAutoNum type="alphaLcParenR"/>
            </a:pPr>
            <a:r>
              <a:rPr lang="en-US"/>
              <a:t>Kale-Gordon factor</a:t>
            </a:r>
          </a:p>
          <a:p>
            <a:pPr>
              <a:buFontTx/>
              <a:buAutoNum type="alphaLcParenR"/>
            </a:pPr>
            <a:r>
              <a:rPr lang="en-US"/>
              <a:t>Boltzmann's factor</a:t>
            </a:r>
          </a:p>
          <a:p>
            <a:pPr>
              <a:buFontTx/>
              <a:buAutoNum type="alphaLcParenR"/>
            </a:pPr>
            <a:r>
              <a:rPr lang="en-US"/>
              <a:t>The average value of x</a:t>
            </a:r>
          </a:p>
          <a:p>
            <a:pPr>
              <a:buFontTx/>
              <a:buAutoNum type="alphaLcParenR"/>
            </a:pPr>
            <a:r>
              <a:rPr lang="en-US"/>
              <a:t>The standard deviation of x</a:t>
            </a:r>
          </a:p>
        </p:txBody>
      </p:sp>
      <p:sp>
        <p:nvSpPr>
          <p:cNvPr id="122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E0B0B3C-ED03-43A8-921C-C7AD8BD69535}" type="slidenum">
              <a:rPr lang="en-US" smtClean="0"/>
              <a:pPr/>
              <a:t>114</a:t>
            </a:fld>
            <a:endParaRPr lang="en-US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846513" y="1949450"/>
          <a:ext cx="1535112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560" imgH="431640" progId="Equation.3">
                  <p:embed/>
                </p:oleObj>
              </mc:Choice>
              <mc:Fallback>
                <p:oleObj name="Equation" r:id="rId2" imgW="520560" imgH="431640" progId="Equation.3">
                  <p:embed/>
                  <p:pic>
                    <p:nvPicPr>
                      <p:cNvPr id="122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3" y="1949450"/>
                        <a:ext cx="1535112" cy="1273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92010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123.14.8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56" y="1426028"/>
            <a:ext cx="8603343" cy="5584372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sz="5900" dirty="0"/>
              <a:t>We learned a name for         what is that name? </a:t>
            </a:r>
          </a:p>
          <a:p>
            <a:pPr>
              <a:buNone/>
            </a:pPr>
            <a:r>
              <a:rPr lang="en-US" sz="5900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5900" dirty="0"/>
              <a:t> </a:t>
            </a:r>
          </a:p>
          <a:p>
            <a:pPr marL="514350" indent="-514350">
              <a:buFont typeface="+mj-lt"/>
              <a:buAutoNum type="alphaLcParenR"/>
            </a:pPr>
            <a:endParaRPr lang="en-US" sz="5900" dirty="0"/>
          </a:p>
          <a:p>
            <a:pPr marL="514350" indent="-514350">
              <a:buFont typeface="+mj-lt"/>
              <a:buAutoNum type="alphaLcParenR"/>
            </a:pPr>
            <a:endParaRPr lang="en-US" sz="5900" dirty="0"/>
          </a:p>
          <a:p>
            <a:pPr marL="0" indent="0">
              <a:buNone/>
            </a:pPr>
            <a:r>
              <a:rPr lang="en-US" sz="5900" dirty="0"/>
              <a:t>b)</a:t>
            </a:r>
          </a:p>
          <a:p>
            <a:pPr marL="0" indent="0">
              <a:buNone/>
            </a:pPr>
            <a:endParaRPr lang="en-US" sz="5900" dirty="0"/>
          </a:p>
          <a:p>
            <a:pPr marL="0" indent="0">
              <a:buNone/>
            </a:pPr>
            <a:endParaRPr lang="en-US" sz="5900" dirty="0"/>
          </a:p>
          <a:p>
            <a:pPr marL="0" indent="0">
              <a:buNone/>
            </a:pPr>
            <a:r>
              <a:rPr lang="en-US" sz="5900" dirty="0"/>
              <a:t>c) </a:t>
            </a:r>
          </a:p>
          <a:p>
            <a:pPr marL="0" indent="0">
              <a:buNone/>
            </a:pPr>
            <a:endParaRPr lang="en-US" sz="5900" dirty="0"/>
          </a:p>
          <a:p>
            <a:pPr marL="514350" indent="-514350">
              <a:buFont typeface="+mj-lt"/>
              <a:buAutoNum type="alphaLcParenR"/>
            </a:pPr>
            <a:endParaRPr lang="en-US" sz="5900" dirty="0"/>
          </a:p>
          <a:p>
            <a:pPr marL="0" indent="0">
              <a:buNone/>
            </a:pPr>
            <a:r>
              <a:rPr lang="en-US" sz="5900" dirty="0"/>
              <a:t>d)    Craig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7D1FB-7ED3-4D53-B026-4508F19EE3B8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872891"/>
              </p:ext>
            </p:extLst>
          </p:nvPr>
        </p:nvGraphicFramePr>
        <p:xfrm>
          <a:off x="3953329" y="1219200"/>
          <a:ext cx="466271" cy="599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480" imgH="228600" progId="Equation.3">
                  <p:embed/>
                </p:oleObj>
              </mc:Choice>
              <mc:Fallback>
                <p:oleObj name="Equation" r:id="rId2" imgW="17748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3329" y="1219200"/>
                        <a:ext cx="466271" cy="5994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81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862600"/>
              </p:ext>
            </p:extLst>
          </p:nvPr>
        </p:nvGraphicFramePr>
        <p:xfrm>
          <a:off x="884464" y="4749800"/>
          <a:ext cx="6794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" imgH="241200" progId="Equation.3">
                  <p:embed/>
                </p:oleObj>
              </mc:Choice>
              <mc:Fallback>
                <p:oleObj name="Equation" r:id="rId4" imgW="228600" imgH="241200" progId="Equation.3">
                  <p:embed/>
                  <p:pic>
                    <p:nvPicPr>
                      <p:cNvPr id="51814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464" y="4749800"/>
                        <a:ext cx="679450" cy="736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81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336031"/>
              </p:ext>
            </p:extLst>
          </p:nvPr>
        </p:nvGraphicFramePr>
        <p:xfrm>
          <a:off x="976767" y="3459163"/>
          <a:ext cx="3778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720" imgH="164880" progId="Equation.3">
                  <p:embed/>
                </p:oleObj>
              </mc:Choice>
              <mc:Fallback>
                <p:oleObj name="Equation" r:id="rId6" imgW="126720" imgH="164880" progId="Equation.3">
                  <p:embed/>
                  <p:pic>
                    <p:nvPicPr>
                      <p:cNvPr id="5181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767" y="3459163"/>
                        <a:ext cx="377825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815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116854"/>
              </p:ext>
            </p:extLst>
          </p:nvPr>
        </p:nvGraphicFramePr>
        <p:xfrm>
          <a:off x="867683" y="2209800"/>
          <a:ext cx="755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53800" imgH="228600" progId="Equation.3">
                  <p:embed/>
                </p:oleObj>
              </mc:Choice>
              <mc:Fallback>
                <p:oleObj name="Equation" r:id="rId8" imgW="253800" imgH="228600" progId="Equation.3">
                  <p:embed/>
                  <p:pic>
                    <p:nvPicPr>
                      <p:cNvPr id="5181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683" y="2209800"/>
                        <a:ext cx="755650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3855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Some rms Speeds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1430235"/>
            <a:ext cx="7924799" cy="420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DE092298-6131-24F3-0AA1-075A7B0816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8675" name="Picture 2" descr="https://upload.wikimedia.org/wikipedia/commons/a/a4/JouleWater-ChangingApparatus.png">
            <a:extLst>
              <a:ext uri="{FF2B5EF4-FFF2-40B4-BE49-F238E27FC236}">
                <a16:creationId xmlns:a16="http://schemas.microsoft.com/office/drawing/2014/main" id="{24FB7644-6948-7978-8D7F-E405076C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17638"/>
            <a:ext cx="510808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4">
            <a:extLst>
              <a:ext uri="{FF2B5EF4-FFF2-40B4-BE49-F238E27FC236}">
                <a16:creationId xmlns:a16="http://schemas.microsoft.com/office/drawing/2014/main" id="{26D77DCD-A8D9-DCFF-B774-2689D6F8C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95" y="1417638"/>
            <a:ext cx="257010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1" name="Picture 5" descr="Frying pan by rdev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85" y="968101"/>
            <a:ext cx="3600903" cy="43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58" name="Picture 2" descr="Steak by dkdl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84715"/>
            <a:ext cx="1705306" cy="188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51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828800" y="609600"/>
            <a:ext cx="0" cy="4800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828800" y="5410200"/>
            <a:ext cx="5867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91400" y="5562600"/>
            <a:ext cx="651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Q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685800"/>
            <a:ext cx="946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ym typeface="Symbol"/>
              </a:rPr>
              <a:t>T</a:t>
            </a:r>
            <a:endParaRPr lang="en-US" sz="5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200400" y="1828800"/>
            <a:ext cx="3429000" cy="2133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61" name="Picture 5" descr="Frying pan by rdev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85" y="968101"/>
            <a:ext cx="3600903" cy="43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3592286" y="3690257"/>
            <a:ext cx="838200" cy="674914"/>
          </a:xfrm>
          <a:custGeom>
            <a:avLst/>
            <a:gdLst>
              <a:gd name="connsiteX0" fmla="*/ 0 w 838200"/>
              <a:gd name="connsiteY0" fmla="*/ 0 h 674914"/>
              <a:gd name="connsiteX1" fmla="*/ 108857 w 838200"/>
              <a:gd name="connsiteY1" fmla="*/ 391886 h 674914"/>
              <a:gd name="connsiteX2" fmla="*/ 402771 w 838200"/>
              <a:gd name="connsiteY2" fmla="*/ 642257 h 674914"/>
              <a:gd name="connsiteX3" fmla="*/ 653143 w 838200"/>
              <a:gd name="connsiteY3" fmla="*/ 674914 h 674914"/>
              <a:gd name="connsiteX4" fmla="*/ 827314 w 838200"/>
              <a:gd name="connsiteY4" fmla="*/ 533400 h 674914"/>
              <a:gd name="connsiteX5" fmla="*/ 838200 w 838200"/>
              <a:gd name="connsiteY5" fmla="*/ 359229 h 674914"/>
              <a:gd name="connsiteX6" fmla="*/ 816428 w 838200"/>
              <a:gd name="connsiteY6" fmla="*/ 261257 h 674914"/>
              <a:gd name="connsiteX7" fmla="*/ 794657 w 838200"/>
              <a:gd name="connsiteY7" fmla="*/ 65314 h 67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200" h="674914">
                <a:moveTo>
                  <a:pt x="0" y="0"/>
                </a:moveTo>
                <a:lnTo>
                  <a:pt x="108857" y="391886"/>
                </a:lnTo>
                <a:lnTo>
                  <a:pt x="402771" y="642257"/>
                </a:lnTo>
                <a:lnTo>
                  <a:pt x="653143" y="674914"/>
                </a:lnTo>
                <a:lnTo>
                  <a:pt x="827314" y="533400"/>
                </a:lnTo>
                <a:lnTo>
                  <a:pt x="838200" y="359229"/>
                </a:lnTo>
                <a:lnTo>
                  <a:pt x="816428" y="261257"/>
                </a:lnTo>
                <a:lnTo>
                  <a:pt x="794657" y="65314"/>
                </a:lnTo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581401" y="3298372"/>
            <a:ext cx="816428" cy="990600"/>
          </a:xfrm>
          <a:custGeom>
            <a:avLst/>
            <a:gdLst>
              <a:gd name="connsiteX0" fmla="*/ 76200 w 816428"/>
              <a:gd name="connsiteY0" fmla="*/ 119742 h 990600"/>
              <a:gd name="connsiteX1" fmla="*/ 0 w 816428"/>
              <a:gd name="connsiteY1" fmla="*/ 359228 h 990600"/>
              <a:gd name="connsiteX2" fmla="*/ 217714 w 816428"/>
              <a:gd name="connsiteY2" fmla="*/ 783771 h 990600"/>
              <a:gd name="connsiteX3" fmla="*/ 598714 w 816428"/>
              <a:gd name="connsiteY3" fmla="*/ 990600 h 990600"/>
              <a:gd name="connsiteX4" fmla="*/ 794657 w 816428"/>
              <a:gd name="connsiteY4" fmla="*/ 838200 h 990600"/>
              <a:gd name="connsiteX5" fmla="*/ 794657 w 816428"/>
              <a:gd name="connsiteY5" fmla="*/ 653142 h 990600"/>
              <a:gd name="connsiteX6" fmla="*/ 816428 w 816428"/>
              <a:gd name="connsiteY6" fmla="*/ 424542 h 990600"/>
              <a:gd name="connsiteX7" fmla="*/ 674914 w 816428"/>
              <a:gd name="connsiteY7" fmla="*/ 370114 h 990600"/>
              <a:gd name="connsiteX8" fmla="*/ 402771 w 816428"/>
              <a:gd name="connsiteY8" fmla="*/ 326571 h 990600"/>
              <a:gd name="connsiteX9" fmla="*/ 217714 w 816428"/>
              <a:gd name="connsiteY9" fmla="*/ 195942 h 990600"/>
              <a:gd name="connsiteX10" fmla="*/ 152400 w 816428"/>
              <a:gd name="connsiteY10" fmla="*/ 0 h 990600"/>
              <a:gd name="connsiteX11" fmla="*/ 97971 w 816428"/>
              <a:gd name="connsiteY11" fmla="*/ 0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6428" h="990600">
                <a:moveTo>
                  <a:pt x="76200" y="119742"/>
                </a:moveTo>
                <a:lnTo>
                  <a:pt x="0" y="359228"/>
                </a:lnTo>
                <a:lnTo>
                  <a:pt x="217714" y="783771"/>
                </a:lnTo>
                <a:lnTo>
                  <a:pt x="598714" y="990600"/>
                </a:lnTo>
                <a:lnTo>
                  <a:pt x="794657" y="838200"/>
                </a:lnTo>
                <a:lnTo>
                  <a:pt x="794657" y="653142"/>
                </a:lnTo>
                <a:lnTo>
                  <a:pt x="816428" y="424542"/>
                </a:lnTo>
                <a:lnTo>
                  <a:pt x="674914" y="370114"/>
                </a:lnTo>
                <a:lnTo>
                  <a:pt x="402771" y="326571"/>
                </a:lnTo>
                <a:lnTo>
                  <a:pt x="217714" y="195942"/>
                </a:lnTo>
                <a:lnTo>
                  <a:pt x="152400" y="0"/>
                </a:lnTo>
                <a:lnTo>
                  <a:pt x="97971" y="0"/>
                </a:ln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458493" y="870511"/>
            <a:ext cx="6159706" cy="3169621"/>
          </a:xfrm>
          <a:custGeom>
            <a:avLst/>
            <a:gdLst>
              <a:gd name="connsiteX0" fmla="*/ 1816622 w 6159706"/>
              <a:gd name="connsiteY0" fmla="*/ 130975 h 3169621"/>
              <a:gd name="connsiteX1" fmla="*/ 3057593 w 6159706"/>
              <a:gd name="connsiteY1" fmla="*/ 33004 h 3169621"/>
              <a:gd name="connsiteX2" fmla="*/ 3699851 w 6159706"/>
              <a:gd name="connsiteY2" fmla="*/ 120090 h 3169621"/>
              <a:gd name="connsiteX3" fmla="*/ 4450965 w 6159706"/>
              <a:gd name="connsiteY3" fmla="*/ 347 h 3169621"/>
              <a:gd name="connsiteX4" fmla="*/ 5158536 w 6159706"/>
              <a:gd name="connsiteY4" fmla="*/ 87432 h 3169621"/>
              <a:gd name="connsiteX5" fmla="*/ 5735479 w 6159706"/>
              <a:gd name="connsiteY5" fmla="*/ 196290 h 3169621"/>
              <a:gd name="connsiteX6" fmla="*/ 5953193 w 6159706"/>
              <a:gd name="connsiteY6" fmla="*/ 479318 h 3169621"/>
              <a:gd name="connsiteX7" fmla="*/ 6149136 w 6159706"/>
              <a:gd name="connsiteY7" fmla="*/ 653490 h 3169621"/>
              <a:gd name="connsiteX8" fmla="*/ 5615736 w 6159706"/>
              <a:gd name="connsiteY8" fmla="*/ 784118 h 3169621"/>
              <a:gd name="connsiteX9" fmla="*/ 4853736 w 6159706"/>
              <a:gd name="connsiteY9" fmla="*/ 675261 h 3169621"/>
              <a:gd name="connsiteX10" fmla="*/ 4363879 w 6159706"/>
              <a:gd name="connsiteY10" fmla="*/ 860318 h 3169621"/>
              <a:gd name="connsiteX11" fmla="*/ 3906679 w 6159706"/>
              <a:gd name="connsiteY11" fmla="*/ 914747 h 3169621"/>
              <a:gd name="connsiteX12" fmla="*/ 3917565 w 6159706"/>
              <a:gd name="connsiteY12" fmla="*/ 1078032 h 3169621"/>
              <a:gd name="connsiteX13" fmla="*/ 4102622 w 6159706"/>
              <a:gd name="connsiteY13" fmla="*/ 1176004 h 3169621"/>
              <a:gd name="connsiteX14" fmla="*/ 4015536 w 6159706"/>
              <a:gd name="connsiteY14" fmla="*/ 1284861 h 3169621"/>
              <a:gd name="connsiteX15" fmla="*/ 4211479 w 6159706"/>
              <a:gd name="connsiteY15" fmla="*/ 1480804 h 3169621"/>
              <a:gd name="connsiteX16" fmla="*/ 4026422 w 6159706"/>
              <a:gd name="connsiteY16" fmla="*/ 1644090 h 3169621"/>
              <a:gd name="connsiteX17" fmla="*/ 4004651 w 6159706"/>
              <a:gd name="connsiteY17" fmla="*/ 1992432 h 3169621"/>
              <a:gd name="connsiteX18" fmla="*/ 3808708 w 6159706"/>
              <a:gd name="connsiteY18" fmla="*/ 2144832 h 3169621"/>
              <a:gd name="connsiteX19" fmla="*/ 3993765 w 6159706"/>
              <a:gd name="connsiteY19" fmla="*/ 2286347 h 3169621"/>
              <a:gd name="connsiteX20" fmla="*/ 3906679 w 6159706"/>
              <a:gd name="connsiteY20" fmla="*/ 2449632 h 3169621"/>
              <a:gd name="connsiteX21" fmla="*/ 3928451 w 6159706"/>
              <a:gd name="connsiteY21" fmla="*/ 2645575 h 3169621"/>
              <a:gd name="connsiteX22" fmla="*/ 3765165 w 6159706"/>
              <a:gd name="connsiteY22" fmla="*/ 2852404 h 3169621"/>
              <a:gd name="connsiteX23" fmla="*/ 3765165 w 6159706"/>
              <a:gd name="connsiteY23" fmla="*/ 3059232 h 3169621"/>
              <a:gd name="connsiteX24" fmla="*/ 3580108 w 6159706"/>
              <a:gd name="connsiteY24" fmla="*/ 3168090 h 3169621"/>
              <a:gd name="connsiteX25" fmla="*/ 3297079 w 6159706"/>
              <a:gd name="connsiteY25" fmla="*/ 2983032 h 3169621"/>
              <a:gd name="connsiteX26" fmla="*/ 3373279 w 6159706"/>
              <a:gd name="connsiteY26" fmla="*/ 2852404 h 3169621"/>
              <a:gd name="connsiteX27" fmla="*/ 3155565 w 6159706"/>
              <a:gd name="connsiteY27" fmla="*/ 2710890 h 3169621"/>
              <a:gd name="connsiteX28" fmla="*/ 3209993 w 6159706"/>
              <a:gd name="connsiteY28" fmla="*/ 2558490 h 3169621"/>
              <a:gd name="connsiteX29" fmla="*/ 2992279 w 6159706"/>
              <a:gd name="connsiteY29" fmla="*/ 2275461 h 3169621"/>
              <a:gd name="connsiteX30" fmla="*/ 3155565 w 6159706"/>
              <a:gd name="connsiteY30" fmla="*/ 2144832 h 3169621"/>
              <a:gd name="connsiteX31" fmla="*/ 2774565 w 6159706"/>
              <a:gd name="connsiteY31" fmla="*/ 1970661 h 3169621"/>
              <a:gd name="connsiteX32" fmla="*/ 2469765 w 6159706"/>
              <a:gd name="connsiteY32" fmla="*/ 1818261 h 3169621"/>
              <a:gd name="connsiteX33" fmla="*/ 2709251 w 6159706"/>
              <a:gd name="connsiteY33" fmla="*/ 1633204 h 3169621"/>
              <a:gd name="connsiteX34" fmla="*/ 2643936 w 6159706"/>
              <a:gd name="connsiteY34" fmla="*/ 1426375 h 3169621"/>
              <a:gd name="connsiteX35" fmla="*/ 2828993 w 6159706"/>
              <a:gd name="connsiteY35" fmla="*/ 1295747 h 3169621"/>
              <a:gd name="connsiteX36" fmla="*/ 2633051 w 6159706"/>
              <a:gd name="connsiteY36" fmla="*/ 1132461 h 3169621"/>
              <a:gd name="connsiteX37" fmla="*/ 2132308 w 6159706"/>
              <a:gd name="connsiteY37" fmla="*/ 1132461 h 3169621"/>
              <a:gd name="connsiteX38" fmla="*/ 1174365 w 6159706"/>
              <a:gd name="connsiteY38" fmla="*/ 882090 h 3169621"/>
              <a:gd name="connsiteX39" fmla="*/ 357936 w 6159706"/>
              <a:gd name="connsiteY39" fmla="*/ 1034490 h 3169621"/>
              <a:gd name="connsiteX40" fmla="*/ 140222 w 6159706"/>
              <a:gd name="connsiteY40" fmla="*/ 740575 h 3169621"/>
              <a:gd name="connsiteX41" fmla="*/ 31365 w 6159706"/>
              <a:gd name="connsiteY41" fmla="*/ 555518 h 3169621"/>
              <a:gd name="connsiteX42" fmla="*/ 717165 w 6159706"/>
              <a:gd name="connsiteY42" fmla="*/ 392232 h 3169621"/>
              <a:gd name="connsiteX43" fmla="*/ 1272336 w 6159706"/>
              <a:gd name="connsiteY43" fmla="*/ 185404 h 3169621"/>
              <a:gd name="connsiteX44" fmla="*/ 1685993 w 6159706"/>
              <a:gd name="connsiteY44" fmla="*/ 326918 h 3169621"/>
              <a:gd name="connsiteX45" fmla="*/ 1871051 w 6159706"/>
              <a:gd name="connsiteY45" fmla="*/ 120090 h 316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159706" h="3169621">
                <a:moveTo>
                  <a:pt x="1816622" y="130975"/>
                </a:moveTo>
                <a:cubicBezTo>
                  <a:pt x="2280172" y="82896"/>
                  <a:pt x="2743722" y="34818"/>
                  <a:pt x="3057593" y="33004"/>
                </a:cubicBezTo>
                <a:cubicBezTo>
                  <a:pt x="3371464" y="31190"/>
                  <a:pt x="3467622" y="125533"/>
                  <a:pt x="3699851" y="120090"/>
                </a:cubicBezTo>
                <a:cubicBezTo>
                  <a:pt x="3932080" y="114647"/>
                  <a:pt x="4207851" y="5790"/>
                  <a:pt x="4450965" y="347"/>
                </a:cubicBezTo>
                <a:cubicBezTo>
                  <a:pt x="4694079" y="-5096"/>
                  <a:pt x="4944450" y="54775"/>
                  <a:pt x="5158536" y="87432"/>
                </a:cubicBezTo>
                <a:cubicBezTo>
                  <a:pt x="5372622" y="120089"/>
                  <a:pt x="5603036" y="130976"/>
                  <a:pt x="5735479" y="196290"/>
                </a:cubicBezTo>
                <a:cubicBezTo>
                  <a:pt x="5867922" y="261604"/>
                  <a:pt x="5884250" y="403118"/>
                  <a:pt x="5953193" y="479318"/>
                </a:cubicBezTo>
                <a:cubicBezTo>
                  <a:pt x="6022136" y="555518"/>
                  <a:pt x="6205379" y="602690"/>
                  <a:pt x="6149136" y="653490"/>
                </a:cubicBezTo>
                <a:cubicBezTo>
                  <a:pt x="6092893" y="704290"/>
                  <a:pt x="5831636" y="780490"/>
                  <a:pt x="5615736" y="784118"/>
                </a:cubicBezTo>
                <a:cubicBezTo>
                  <a:pt x="5399836" y="787746"/>
                  <a:pt x="5062379" y="662561"/>
                  <a:pt x="4853736" y="675261"/>
                </a:cubicBezTo>
                <a:cubicBezTo>
                  <a:pt x="4645093" y="687961"/>
                  <a:pt x="4521722" y="820404"/>
                  <a:pt x="4363879" y="860318"/>
                </a:cubicBezTo>
                <a:cubicBezTo>
                  <a:pt x="4206036" y="900232"/>
                  <a:pt x="3981065" y="878461"/>
                  <a:pt x="3906679" y="914747"/>
                </a:cubicBezTo>
                <a:cubicBezTo>
                  <a:pt x="3832293" y="951033"/>
                  <a:pt x="3884908" y="1034489"/>
                  <a:pt x="3917565" y="1078032"/>
                </a:cubicBezTo>
                <a:cubicBezTo>
                  <a:pt x="3950222" y="1121575"/>
                  <a:pt x="4086294" y="1141533"/>
                  <a:pt x="4102622" y="1176004"/>
                </a:cubicBezTo>
                <a:cubicBezTo>
                  <a:pt x="4118950" y="1210475"/>
                  <a:pt x="3997393" y="1234061"/>
                  <a:pt x="4015536" y="1284861"/>
                </a:cubicBezTo>
                <a:cubicBezTo>
                  <a:pt x="4033679" y="1335661"/>
                  <a:pt x="4209665" y="1420933"/>
                  <a:pt x="4211479" y="1480804"/>
                </a:cubicBezTo>
                <a:cubicBezTo>
                  <a:pt x="4213293" y="1540675"/>
                  <a:pt x="4060893" y="1558819"/>
                  <a:pt x="4026422" y="1644090"/>
                </a:cubicBezTo>
                <a:cubicBezTo>
                  <a:pt x="3991951" y="1729361"/>
                  <a:pt x="4040937" y="1908975"/>
                  <a:pt x="4004651" y="1992432"/>
                </a:cubicBezTo>
                <a:cubicBezTo>
                  <a:pt x="3968365" y="2075889"/>
                  <a:pt x="3810522" y="2095846"/>
                  <a:pt x="3808708" y="2144832"/>
                </a:cubicBezTo>
                <a:cubicBezTo>
                  <a:pt x="3806894" y="2193818"/>
                  <a:pt x="3977437" y="2235547"/>
                  <a:pt x="3993765" y="2286347"/>
                </a:cubicBezTo>
                <a:cubicBezTo>
                  <a:pt x="4010094" y="2337147"/>
                  <a:pt x="3917565" y="2389761"/>
                  <a:pt x="3906679" y="2449632"/>
                </a:cubicBezTo>
                <a:cubicBezTo>
                  <a:pt x="3895793" y="2509503"/>
                  <a:pt x="3952037" y="2578446"/>
                  <a:pt x="3928451" y="2645575"/>
                </a:cubicBezTo>
                <a:cubicBezTo>
                  <a:pt x="3904865" y="2712704"/>
                  <a:pt x="3792379" y="2783461"/>
                  <a:pt x="3765165" y="2852404"/>
                </a:cubicBezTo>
                <a:cubicBezTo>
                  <a:pt x="3737951" y="2921347"/>
                  <a:pt x="3796008" y="3006618"/>
                  <a:pt x="3765165" y="3059232"/>
                </a:cubicBezTo>
                <a:cubicBezTo>
                  <a:pt x="3734322" y="3111846"/>
                  <a:pt x="3658122" y="3180790"/>
                  <a:pt x="3580108" y="3168090"/>
                </a:cubicBezTo>
                <a:cubicBezTo>
                  <a:pt x="3502094" y="3155390"/>
                  <a:pt x="3331551" y="3035646"/>
                  <a:pt x="3297079" y="2983032"/>
                </a:cubicBezTo>
                <a:cubicBezTo>
                  <a:pt x="3262608" y="2930418"/>
                  <a:pt x="3396865" y="2897761"/>
                  <a:pt x="3373279" y="2852404"/>
                </a:cubicBezTo>
                <a:cubicBezTo>
                  <a:pt x="3349693" y="2807047"/>
                  <a:pt x="3182779" y="2759875"/>
                  <a:pt x="3155565" y="2710890"/>
                </a:cubicBezTo>
                <a:cubicBezTo>
                  <a:pt x="3128351" y="2661905"/>
                  <a:pt x="3237207" y="2631062"/>
                  <a:pt x="3209993" y="2558490"/>
                </a:cubicBezTo>
                <a:cubicBezTo>
                  <a:pt x="3182779" y="2485919"/>
                  <a:pt x="3001350" y="2344404"/>
                  <a:pt x="2992279" y="2275461"/>
                </a:cubicBezTo>
                <a:cubicBezTo>
                  <a:pt x="2983208" y="2206518"/>
                  <a:pt x="3191851" y="2195632"/>
                  <a:pt x="3155565" y="2144832"/>
                </a:cubicBezTo>
                <a:cubicBezTo>
                  <a:pt x="3119279" y="2094032"/>
                  <a:pt x="2888865" y="2025089"/>
                  <a:pt x="2774565" y="1970661"/>
                </a:cubicBezTo>
                <a:cubicBezTo>
                  <a:pt x="2660265" y="1916233"/>
                  <a:pt x="2480651" y="1874504"/>
                  <a:pt x="2469765" y="1818261"/>
                </a:cubicBezTo>
                <a:cubicBezTo>
                  <a:pt x="2458879" y="1762018"/>
                  <a:pt x="2680223" y="1698518"/>
                  <a:pt x="2709251" y="1633204"/>
                </a:cubicBezTo>
                <a:cubicBezTo>
                  <a:pt x="2738279" y="1567890"/>
                  <a:pt x="2623979" y="1482618"/>
                  <a:pt x="2643936" y="1426375"/>
                </a:cubicBezTo>
                <a:cubicBezTo>
                  <a:pt x="2663893" y="1370132"/>
                  <a:pt x="2830807" y="1344733"/>
                  <a:pt x="2828993" y="1295747"/>
                </a:cubicBezTo>
                <a:cubicBezTo>
                  <a:pt x="2827179" y="1246761"/>
                  <a:pt x="2749165" y="1159675"/>
                  <a:pt x="2633051" y="1132461"/>
                </a:cubicBezTo>
                <a:cubicBezTo>
                  <a:pt x="2516937" y="1105247"/>
                  <a:pt x="2375422" y="1174189"/>
                  <a:pt x="2132308" y="1132461"/>
                </a:cubicBezTo>
                <a:cubicBezTo>
                  <a:pt x="1889194" y="1090733"/>
                  <a:pt x="1470094" y="898419"/>
                  <a:pt x="1174365" y="882090"/>
                </a:cubicBezTo>
                <a:cubicBezTo>
                  <a:pt x="878636" y="865762"/>
                  <a:pt x="530293" y="1058076"/>
                  <a:pt x="357936" y="1034490"/>
                </a:cubicBezTo>
                <a:cubicBezTo>
                  <a:pt x="185579" y="1010904"/>
                  <a:pt x="194651" y="820404"/>
                  <a:pt x="140222" y="740575"/>
                </a:cubicBezTo>
                <a:cubicBezTo>
                  <a:pt x="85793" y="660746"/>
                  <a:pt x="-64792" y="613575"/>
                  <a:pt x="31365" y="555518"/>
                </a:cubicBezTo>
                <a:cubicBezTo>
                  <a:pt x="127522" y="497461"/>
                  <a:pt x="510336" y="453918"/>
                  <a:pt x="717165" y="392232"/>
                </a:cubicBezTo>
                <a:cubicBezTo>
                  <a:pt x="923994" y="330546"/>
                  <a:pt x="1110865" y="196290"/>
                  <a:pt x="1272336" y="185404"/>
                </a:cubicBezTo>
                <a:cubicBezTo>
                  <a:pt x="1433807" y="174518"/>
                  <a:pt x="1586207" y="337804"/>
                  <a:pt x="1685993" y="326918"/>
                </a:cubicBezTo>
                <a:cubicBezTo>
                  <a:pt x="1785779" y="316032"/>
                  <a:pt x="1749494" y="81990"/>
                  <a:pt x="1871051" y="120090"/>
                </a:cubicBezTo>
              </a:path>
            </a:pathLst>
          </a:custGeom>
          <a:solidFill>
            <a:schemeClr val="bg1">
              <a:lumMod val="6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9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Specific Heat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Every substance requires a unique amount of energy per unit mass to change the temperature of that substance by 1° C</a:t>
            </a:r>
          </a:p>
          <a:p>
            <a:pPr eaLnBrk="1" hangingPunct="1"/>
            <a:r>
              <a:rPr lang="en-US"/>
              <a:t>The </a:t>
            </a:r>
            <a:r>
              <a:rPr lang="en-US" i="1"/>
              <a:t>specific heat, c,</a:t>
            </a:r>
            <a:r>
              <a:rPr lang="en-US"/>
              <a:t> of a substance is a measure of this amount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3762375" y="4524375"/>
          <a:ext cx="19050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0240" imgH="419040" progId="Equation.3">
                  <p:embed/>
                </p:oleObj>
              </mc:Choice>
              <mc:Fallback>
                <p:oleObj name="Equation" r:id="rId2" imgW="660240" imgH="41904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4524375"/>
                        <a:ext cx="1905000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E4CFCD85-64B6-7327-BA64-B2944374E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Specific Heat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53421F4-C748-1578-71A1-6AAD99965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Every substance requires a unique amount of energy per unit mass to change the temperature of that substance by 1° C</a:t>
            </a:r>
          </a:p>
          <a:p>
            <a:pPr eaLnBrk="1" hangingPunct="1"/>
            <a:r>
              <a:rPr lang="en-US" altLang="en-US"/>
              <a:t>The </a:t>
            </a:r>
            <a:r>
              <a:rPr lang="en-US" altLang="en-US" i="1"/>
              <a:t>specific heat, c,</a:t>
            </a:r>
            <a:r>
              <a:rPr lang="en-US" altLang="en-US"/>
              <a:t> of a substance is a measure of this amount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graphicFrame>
        <p:nvGraphicFramePr>
          <p:cNvPr id="37892" name="Object 4">
            <a:extLst>
              <a:ext uri="{FF2B5EF4-FFF2-40B4-BE49-F238E27FC236}">
                <a16:creationId xmlns:a16="http://schemas.microsoft.com/office/drawing/2014/main" id="{1334F9E4-7F86-18E5-0674-64547D0D2C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2375" y="4524375"/>
          <a:ext cx="19050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4769" imgH="388454" progId="Equation.3">
                  <p:embed/>
                </p:oleObj>
              </mc:Choice>
              <mc:Fallback>
                <p:oleObj name="Equation" r:id="rId2" imgW="624769" imgH="388454" progId="Equation.3">
                  <p:embed/>
                  <p:pic>
                    <p:nvPicPr>
                      <p:cNvPr id="37892" name="Object 4">
                        <a:extLst>
                          <a:ext uri="{FF2B5EF4-FFF2-40B4-BE49-F238E27FC236}">
                            <a16:creationId xmlns:a16="http://schemas.microsoft.com/office/drawing/2014/main" id="{1334F9E4-7F86-18E5-0674-64547D0D2C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4524375"/>
                        <a:ext cx="1905000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6561" name="Object 1"/>
          <p:cNvGraphicFramePr>
            <a:graphicFrameLocks noChangeAspect="1"/>
          </p:cNvGraphicFramePr>
          <p:nvPr/>
        </p:nvGraphicFramePr>
        <p:xfrm>
          <a:off x="1610463" y="0"/>
          <a:ext cx="6100549" cy="687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900" imgH="2108200" progId="Equation.3">
                  <p:embed/>
                </p:oleObj>
              </mc:Choice>
              <mc:Fallback>
                <p:oleObj name="Equation" r:id="rId2" imgW="1866900" imgH="2108200" progId="Equation.3">
                  <p:embed/>
                  <p:pic>
                    <p:nvPicPr>
                      <p:cNvPr id="6656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463" y="0"/>
                        <a:ext cx="6100549" cy="68786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4DAF17A-F799-0926-4B12-81CEB3280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Units of Specific Heat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4E7631EA-8834-E0C8-9250-C5CB580BF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 units</a:t>
            </a:r>
          </a:p>
          <a:p>
            <a:pPr lvl="1" eaLnBrk="1" hangingPunct="1"/>
            <a:r>
              <a:rPr lang="en-US" altLang="en-US"/>
              <a:t>J / kg °C</a:t>
            </a:r>
          </a:p>
          <a:p>
            <a:pPr eaLnBrk="1" hangingPunct="1"/>
            <a:r>
              <a:rPr lang="en-US" altLang="en-US"/>
              <a:t>Historical units</a:t>
            </a:r>
          </a:p>
          <a:p>
            <a:pPr lvl="1" eaLnBrk="1" hangingPunct="1"/>
            <a:r>
              <a:rPr lang="en-US" altLang="en-US"/>
              <a:t>cal / g °C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155BEF07-CDC0-D583-A2CD-F945996207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123.11.1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119B4C3B-AD9A-7B49-6747-98DFD5FE1E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You open your freezer (or a door in January in Rexburg), does energy flow out, or does cold flow in?</a:t>
            </a:r>
          </a:p>
          <a:p>
            <a:pPr>
              <a:buFontTx/>
              <a:buAutoNum type="alphaLcParenR"/>
            </a:pPr>
            <a:r>
              <a:rPr lang="en-US" altLang="en-US"/>
              <a:t>Cold in</a:t>
            </a:r>
          </a:p>
          <a:p>
            <a:pPr>
              <a:buFontTx/>
              <a:buAutoNum type="alphaLcParenR"/>
            </a:pPr>
            <a:r>
              <a:rPr lang="en-US" altLang="en-US"/>
              <a:t>Energy out</a:t>
            </a:r>
          </a:p>
          <a:p>
            <a:pPr>
              <a:buFontTx/>
              <a:buAutoNum type="alphaLcParenR"/>
            </a:pPr>
            <a:endParaRPr lang="en-US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CE1193BF-B4BC-4F7E-0492-3D5C2EED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C8A0D2-1D08-435F-B273-02B8FFF52BA3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D047689-1E60-B426-E57C-0031F56AA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Heat and Specific Heat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DE0CCF4-3A1D-44BE-3813-E1048BC43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sz="2800"/>
              <a:t>Q = m c ΔT</a:t>
            </a:r>
          </a:p>
          <a:p>
            <a:pPr eaLnBrk="1" hangingPunct="1"/>
            <a:r>
              <a:rPr lang="en-US" altLang="en-US" sz="2800"/>
              <a:t>ΔT is always the final temperature minus the initial temperature</a:t>
            </a:r>
          </a:p>
          <a:p>
            <a:pPr eaLnBrk="1" hangingPunct="1"/>
            <a:r>
              <a:rPr lang="en-US" altLang="en-US" sz="2800"/>
              <a:t>When the temperature increases, ΔT and ΔQ are considered to be positive and energy flows into the system</a:t>
            </a:r>
          </a:p>
          <a:p>
            <a:pPr eaLnBrk="1" hangingPunct="1"/>
            <a:r>
              <a:rPr lang="en-US" altLang="en-US" sz="2800"/>
              <a:t>When the temperature decreases, ΔT and ΔQ are considered to be negative and energy flows out of the system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FD39939-801F-D67B-1CBB-524D37B7A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 Consequence of Different Specific Heats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E78C66C-609C-64C6-4EF8-FBC36F126AF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3825" y="1471612"/>
            <a:ext cx="40338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Water has a high specific heat compared to land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On a hot day, the air above the land warms faster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warmer air flows upward and cooler air moves toward the beach</a:t>
            </a:r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4CA2C123-761B-755F-2D0C-10FF3F2B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07" y="2210761"/>
            <a:ext cx="4164193" cy="30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29AD8BC-24EA-45A3-FE14-0FD69CBA1296}"/>
              </a:ext>
            </a:extLst>
          </p:cNvPr>
          <p:cNvGrpSpPr/>
          <p:nvPr/>
        </p:nvGrpSpPr>
        <p:grpSpPr>
          <a:xfrm>
            <a:off x="5181600" y="2753994"/>
            <a:ext cx="2286000" cy="2218373"/>
            <a:chOff x="1627632" y="3268027"/>
            <a:chExt cx="2286000" cy="2218373"/>
          </a:xfrm>
        </p:grpSpPr>
        <p:sp>
          <p:nvSpPr>
            <p:cNvPr id="4" name="Arrow: Curved Up 3">
              <a:extLst>
                <a:ext uri="{FF2B5EF4-FFF2-40B4-BE49-F238E27FC236}">
                  <a16:creationId xmlns:a16="http://schemas.microsoft.com/office/drawing/2014/main" id="{B54C08B8-BB4B-E392-AAD3-7B101D18F1BD}"/>
                </a:ext>
              </a:extLst>
            </p:cNvPr>
            <p:cNvSpPr/>
            <p:nvPr/>
          </p:nvSpPr>
          <p:spPr>
            <a:xfrm>
              <a:off x="2084832" y="4876800"/>
              <a:ext cx="1828800" cy="609600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Arrow: Curved Up 4">
              <a:extLst>
                <a:ext uri="{FF2B5EF4-FFF2-40B4-BE49-F238E27FC236}">
                  <a16:creationId xmlns:a16="http://schemas.microsoft.com/office/drawing/2014/main" id="{F127534B-FA46-EBB0-94BB-C2C664365EAD}"/>
                </a:ext>
              </a:extLst>
            </p:cNvPr>
            <p:cNvSpPr/>
            <p:nvPr/>
          </p:nvSpPr>
          <p:spPr>
            <a:xfrm rot="10800000">
              <a:off x="1627632" y="3268027"/>
              <a:ext cx="1828800" cy="609600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Online Image Placeholder 6">
            <a:extLst>
              <a:ext uri="{FF2B5EF4-FFF2-40B4-BE49-F238E27FC236}">
                <a16:creationId xmlns:a16="http://schemas.microsoft.com/office/drawing/2014/main" id="{0FDEEAD2-13BE-AA7A-ECF9-8502268377FA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748863C9-2114-1C2F-FEDB-7229952709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699" name="Picture 5">
            <a:extLst>
              <a:ext uri="{FF2B5EF4-FFF2-40B4-BE49-F238E27FC236}">
                <a16:creationId xmlns:a16="http://schemas.microsoft.com/office/drawing/2014/main" id="{E0BADB7D-118E-ACA9-3462-C86F87389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770063"/>
            <a:ext cx="1703387" cy="252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2" descr="Bunsen burner by gsagri04">
            <a:extLst>
              <a:ext uri="{FF2B5EF4-FFF2-40B4-BE49-F238E27FC236}">
                <a16:creationId xmlns:a16="http://schemas.microsoft.com/office/drawing/2014/main" id="{D6FB6D9C-B6EA-E0EF-CCE9-D3B708DA3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4843463"/>
            <a:ext cx="1363662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Down Arrow 6">
            <a:extLst>
              <a:ext uri="{FF2B5EF4-FFF2-40B4-BE49-F238E27FC236}">
                <a16:creationId xmlns:a16="http://schemas.microsoft.com/office/drawing/2014/main" id="{BFB9C00F-3865-1F52-2370-0059B10BA55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08225" y="3832225"/>
            <a:ext cx="957263" cy="855663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E5710"/>
              </a:gs>
              <a:gs pos="50000">
                <a:srgbClr val="E3801C"/>
              </a:gs>
              <a:gs pos="100000">
                <a:srgbClr val="FF9924"/>
              </a:gs>
            </a:gsLst>
            <a:lin ang="162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2" name="TextBox 7">
            <a:extLst>
              <a:ext uri="{FF2B5EF4-FFF2-40B4-BE49-F238E27FC236}">
                <a16:creationId xmlns:a16="http://schemas.microsoft.com/office/drawing/2014/main" id="{21955B6F-89F9-561B-F500-7331EDC9A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50" y="4427538"/>
            <a:ext cx="2276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Q positive</a:t>
            </a:r>
          </a:p>
        </p:txBody>
      </p:sp>
      <p:sp>
        <p:nvSpPr>
          <p:cNvPr id="29703" name="Down Arrow 9">
            <a:extLst>
              <a:ext uri="{FF2B5EF4-FFF2-40B4-BE49-F238E27FC236}">
                <a16:creationId xmlns:a16="http://schemas.microsoft.com/office/drawing/2014/main" id="{5D725AD3-70E6-D708-9F2E-2EFF59F55AAF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3331368" y="2793207"/>
            <a:ext cx="957263" cy="85725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E5710"/>
              </a:gs>
              <a:gs pos="50000">
                <a:srgbClr val="E3801C"/>
              </a:gs>
              <a:gs pos="100000">
                <a:srgbClr val="FF9924"/>
              </a:gs>
            </a:gsLst>
            <a:lin ang="162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4394090C-335E-4B99-F7F4-9775A50CB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2954338"/>
            <a:ext cx="2276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Q negative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B79617-3026-4290-BEEE-A2C65AA7361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77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123.12.2</a:t>
            </a:r>
          </a:p>
        </p:txBody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sz="2800" dirty="0"/>
              <a:t>You add energy to an object by heat transfer. At some point, the temperature of the object stops rising. What is happening?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800" dirty="0"/>
              <a:t>The system is leaking thermal energy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800" dirty="0"/>
              <a:t>The system has as much heat as it can take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800" dirty="0"/>
              <a:t>The object is experiencing a phase change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800" dirty="0"/>
              <a:t>Can’t tell</a:t>
            </a:r>
          </a:p>
        </p:txBody>
      </p:sp>
    </p:spTree>
    <p:extLst>
      <p:ext uri="{BB962C8B-B14F-4D97-AF65-F5344CB8AC3E}">
        <p14:creationId xmlns:p14="http://schemas.microsoft.com/office/powerpoint/2010/main" val="254587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EF44F64-7B8C-C9AF-C18D-8F2066A3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96BFBF62-7B76-3D28-E58C-9097B203F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6628" name="Date Placeholder 3">
            <a:extLst>
              <a:ext uri="{FF2B5EF4-FFF2-40B4-BE49-F238E27FC236}">
                <a16:creationId xmlns:a16="http://schemas.microsoft.com/office/drawing/2014/main" id="{41C8C8E5-2A9F-AD74-65FE-54FF372918A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Oct 11-13, 2006</a:t>
            </a:r>
          </a:p>
        </p:txBody>
      </p:sp>
      <p:sp>
        <p:nvSpPr>
          <p:cNvPr id="26629" name="Footer Placeholder 4">
            <a:extLst>
              <a:ext uri="{FF2B5EF4-FFF2-40B4-BE49-F238E27FC236}">
                <a16:creationId xmlns:a16="http://schemas.microsoft.com/office/drawing/2014/main" id="{6FE2309B-91B8-FA44-041D-96F9E706D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R. Todd Lines</a:t>
            </a:r>
          </a:p>
        </p:txBody>
      </p:sp>
      <p:pic>
        <p:nvPicPr>
          <p:cNvPr id="26630" name="Picture 5">
            <a:extLst>
              <a:ext uri="{FF2B5EF4-FFF2-40B4-BE49-F238E27FC236}">
                <a16:creationId xmlns:a16="http://schemas.microsoft.com/office/drawing/2014/main" id="{433C43A6-E98C-063C-5648-80270D74D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2514600"/>
            <a:ext cx="29241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E1A0684-395A-7DB7-2AC9-BBCC679F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123.8.11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2F2E65FF-F107-E22C-1F77-239D05866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phase would this substance have if is were in the state represented by letter C?</a:t>
            </a:r>
          </a:p>
          <a:p>
            <a:pPr>
              <a:buFontTx/>
              <a:buAutoNum type="alphaLcParenR"/>
            </a:pPr>
            <a:r>
              <a:rPr lang="en-US" altLang="en-US" sz="28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8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800"/>
              <a:t>Gas</a:t>
            </a:r>
          </a:p>
          <a:p>
            <a:pPr>
              <a:buFontTx/>
              <a:buAutoNum type="alphaLcParenR"/>
            </a:pPr>
            <a:r>
              <a:rPr lang="en-US" altLang="en-US" sz="2800"/>
              <a:t>Plasma</a:t>
            </a: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1E135F8-74E9-9597-9A46-BF25B5CE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FF21E5-B209-44F4-A3F3-22504370CE7E}" type="slidenum">
              <a:rPr lang="en-US" altLang="en-US"/>
              <a:pPr/>
              <a:t>25</a:t>
            </a:fld>
            <a:endParaRPr lang="en-US" altLang="en-US"/>
          </a:p>
        </p:txBody>
      </p:sp>
      <p:pic>
        <p:nvPicPr>
          <p:cNvPr id="25605" name="Picture 2">
            <a:extLst>
              <a:ext uri="{FF2B5EF4-FFF2-40B4-BE49-F238E27FC236}">
                <a16:creationId xmlns:a16="http://schemas.microsoft.com/office/drawing/2014/main" id="{173A0D98-0928-DDB8-4186-CDCB178AE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96211992-64A6-EFF8-1509-495EDC4E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7651" name="Date Placeholder 2">
            <a:extLst>
              <a:ext uri="{FF2B5EF4-FFF2-40B4-BE49-F238E27FC236}">
                <a16:creationId xmlns:a16="http://schemas.microsoft.com/office/drawing/2014/main" id="{3E14BBFA-3798-5BED-998D-67D762B8233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Oct 11-13, 2006</a:t>
            </a:r>
          </a:p>
        </p:txBody>
      </p:sp>
      <p:sp>
        <p:nvSpPr>
          <p:cNvPr id="27652" name="Footer Placeholder 3">
            <a:extLst>
              <a:ext uri="{FF2B5EF4-FFF2-40B4-BE49-F238E27FC236}">
                <a16:creationId xmlns:a16="http://schemas.microsoft.com/office/drawing/2014/main" id="{353DEFF9-C353-DAD4-59B5-4A9B63DA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R. Todd Lines</a:t>
            </a:r>
          </a:p>
        </p:txBody>
      </p:sp>
      <p:pic>
        <p:nvPicPr>
          <p:cNvPr id="27653" name="Picture 4">
            <a:extLst>
              <a:ext uri="{FF2B5EF4-FFF2-40B4-BE49-F238E27FC236}">
                <a16:creationId xmlns:a16="http://schemas.microsoft.com/office/drawing/2014/main" id="{B6D4EACC-847F-969B-C9DF-EDC770A1B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2065338"/>
            <a:ext cx="3368675" cy="27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FE31F79B-911F-33BC-E1A0-DAEE4E32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8675" name="Date Placeholder 2">
            <a:extLst>
              <a:ext uri="{FF2B5EF4-FFF2-40B4-BE49-F238E27FC236}">
                <a16:creationId xmlns:a16="http://schemas.microsoft.com/office/drawing/2014/main" id="{0AB35271-52AA-01E1-C8B2-1AC7C6E1423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Oct 11-13, 2006</a:t>
            </a:r>
          </a:p>
        </p:txBody>
      </p:sp>
      <p:sp>
        <p:nvSpPr>
          <p:cNvPr id="28676" name="Footer Placeholder 3">
            <a:extLst>
              <a:ext uri="{FF2B5EF4-FFF2-40B4-BE49-F238E27FC236}">
                <a16:creationId xmlns:a16="http://schemas.microsoft.com/office/drawing/2014/main" id="{D377FE0E-D1C5-BC27-7459-897B196AD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R. Todd Lines</a:t>
            </a:r>
          </a:p>
        </p:txBody>
      </p:sp>
      <p:pic>
        <p:nvPicPr>
          <p:cNvPr id="28677" name="Picture 4">
            <a:extLst>
              <a:ext uri="{FF2B5EF4-FFF2-40B4-BE49-F238E27FC236}">
                <a16:creationId xmlns:a16="http://schemas.microsoft.com/office/drawing/2014/main" id="{D8669D33-8A04-7F79-2EA1-1935F1BAB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100138"/>
            <a:ext cx="5994400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7BECDD6-BEAD-70E9-F984-310F89BD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123.8.11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A2318374-2DD9-28EE-6C92-38001D09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phase would this substance have if is were in the state represented by letter A?</a:t>
            </a:r>
          </a:p>
          <a:p>
            <a:pPr>
              <a:buFontTx/>
              <a:buAutoNum type="alphaLcParenR"/>
            </a:pPr>
            <a:r>
              <a:rPr lang="en-US" altLang="en-US" sz="28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8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800"/>
              <a:t>Gas</a:t>
            </a:r>
          </a:p>
          <a:p>
            <a:pPr>
              <a:buFontTx/>
              <a:buAutoNum type="alphaLcParenR"/>
            </a:pPr>
            <a:r>
              <a:rPr lang="en-US" altLang="en-US" sz="2800"/>
              <a:t>Plasma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A28B7A34-3E10-6EC9-1B3E-2653699A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FB0F45-8E17-48E3-9473-86DC4041867A}" type="slidenum">
              <a:rPr lang="en-US" altLang="en-US"/>
              <a:pPr/>
              <a:t>28</a:t>
            </a:fld>
            <a:endParaRPr lang="en-US" altLang="en-US"/>
          </a:p>
        </p:txBody>
      </p:sp>
      <p:pic>
        <p:nvPicPr>
          <p:cNvPr id="29701" name="Picture 2">
            <a:extLst>
              <a:ext uri="{FF2B5EF4-FFF2-40B4-BE49-F238E27FC236}">
                <a16:creationId xmlns:a16="http://schemas.microsoft.com/office/drawing/2014/main" id="{F7CA439E-35CF-616F-A928-40C0D8394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27097216-24E3-5555-218B-50E0B272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123.8.11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E5F05E04-2A42-39AD-A739-016D596CA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phase would this substance have if is were in the state represented by letter B?</a:t>
            </a:r>
          </a:p>
          <a:p>
            <a:pPr>
              <a:buFontTx/>
              <a:buAutoNum type="alphaLcParenR"/>
            </a:pPr>
            <a:r>
              <a:rPr lang="en-US" altLang="en-US" sz="28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8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800"/>
              <a:t>Gas</a:t>
            </a:r>
          </a:p>
          <a:p>
            <a:pPr>
              <a:buFontTx/>
              <a:buAutoNum type="alphaLcParenR"/>
            </a:pPr>
            <a:r>
              <a:rPr lang="en-US" altLang="en-US" sz="2800"/>
              <a:t>Plasma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0B4CD270-2C8C-F946-C1BB-D7F03653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73D16F-899A-45BB-9802-4FBA51AA3148}" type="slidenum">
              <a:rPr lang="en-US" altLang="en-US"/>
              <a:pPr/>
              <a:t>29</a:t>
            </a:fld>
            <a:endParaRPr lang="en-US" altLang="en-US"/>
          </a:p>
        </p:txBody>
      </p:sp>
      <p:pic>
        <p:nvPicPr>
          <p:cNvPr id="30725" name="Picture 2">
            <a:extLst>
              <a:ext uri="{FF2B5EF4-FFF2-40B4-BE49-F238E27FC236}">
                <a16:creationId xmlns:a16="http://schemas.microsoft.com/office/drawing/2014/main" id="{89D99E01-EE24-34A3-CA9B-A64C8F64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D4E13A8E-D608-8128-7C7A-636F57A508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123.11.2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11D9D543-7F73-5294-9BF1-6C3CBF6233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You use Joule’s paddle apparatus to raise the temperature of a fluid. Is any heat involved?</a:t>
            </a:r>
          </a:p>
          <a:p>
            <a:pPr>
              <a:buFontTx/>
              <a:buAutoNum type="alphaLcParenR"/>
            </a:pPr>
            <a:r>
              <a:rPr lang="en-US" altLang="en-US"/>
              <a:t>Yes</a:t>
            </a:r>
          </a:p>
          <a:p>
            <a:pPr>
              <a:buFontTx/>
              <a:buAutoNum type="alphaLcParenR"/>
            </a:pPr>
            <a:r>
              <a:rPr lang="en-US" altLang="en-US"/>
              <a:t>No</a:t>
            </a:r>
          </a:p>
          <a:p>
            <a:pPr>
              <a:buFontTx/>
              <a:buAutoNum type="alphaLcParenR"/>
            </a:pPr>
            <a:r>
              <a:rPr lang="en-US" altLang="en-US"/>
              <a:t>Maybe</a:t>
            </a: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0A65819F-0532-4921-22D7-6630A6773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86791C-CC77-4EA5-A1D0-1162175E1386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D5402CAF-88B3-C7EA-AEDD-9066F84B4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54A2DB6B-4F81-9DEB-EDBC-80476372C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is point D?</a:t>
            </a:r>
          </a:p>
          <a:p>
            <a:pPr>
              <a:buFontTx/>
              <a:buAutoNum type="alphaLcParenR"/>
            </a:pPr>
            <a:r>
              <a:rPr lang="en-US" altLang="en-US" sz="2800"/>
              <a:t>Sublimation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Boiling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Triple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Double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Critical point</a:t>
            </a:r>
          </a:p>
          <a:p>
            <a:pPr>
              <a:buFontTx/>
              <a:buAutoNum type="alphaLcParenR"/>
            </a:pPr>
            <a:endParaRPr lang="en-US" altLang="en-US" sz="2800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164932E6-6666-1673-5148-AAD85DFE2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D0980E-A1C8-476D-A787-C8687B38BB2A}" type="slidenum">
              <a:rPr lang="en-US" altLang="en-US"/>
              <a:pPr/>
              <a:t>30</a:t>
            </a:fld>
            <a:endParaRPr lang="en-US" altLang="en-US"/>
          </a:p>
        </p:txBody>
      </p:sp>
      <p:pic>
        <p:nvPicPr>
          <p:cNvPr id="31749" name="Picture 2">
            <a:extLst>
              <a:ext uri="{FF2B5EF4-FFF2-40B4-BE49-F238E27FC236}">
                <a16:creationId xmlns:a16="http://schemas.microsoft.com/office/drawing/2014/main" id="{DE4F94CB-8334-F5ED-1C60-976D072D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C3503C15-4965-1B4B-4430-E1C5B10D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87C2520E-A4D1-9E36-C482-7FF507287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is point E?</a:t>
            </a:r>
          </a:p>
          <a:p>
            <a:pPr>
              <a:buFontTx/>
              <a:buAutoNum type="alphaLcParenR"/>
            </a:pPr>
            <a:r>
              <a:rPr lang="en-US" altLang="en-US" sz="2800"/>
              <a:t>Sublimation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Boiling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Triple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Double point</a:t>
            </a:r>
          </a:p>
          <a:p>
            <a:pPr>
              <a:buFontTx/>
              <a:buAutoNum type="alphaLcParenR"/>
            </a:pPr>
            <a:r>
              <a:rPr lang="en-US" altLang="en-US" sz="2800"/>
              <a:t>Critical point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2BD868B7-3D03-E20D-13B6-3208523F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5D6A3F-DECB-4708-B357-5C9DF83C893E}" type="slidenum">
              <a:rPr lang="en-US" altLang="en-US"/>
              <a:pPr/>
              <a:t>31</a:t>
            </a:fld>
            <a:endParaRPr lang="en-US" altLang="en-US"/>
          </a:p>
        </p:txBody>
      </p:sp>
      <p:pic>
        <p:nvPicPr>
          <p:cNvPr id="32773" name="Picture 2">
            <a:extLst>
              <a:ext uri="{FF2B5EF4-FFF2-40B4-BE49-F238E27FC236}">
                <a16:creationId xmlns:a16="http://schemas.microsoft.com/office/drawing/2014/main" id="{CABDF1DF-1698-DABC-2B09-82CB8A0E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CE9E2B9C-6864-C04A-B3AC-5AC3A77D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83CE99C8-A0EB-DC09-AD36-6FD56E4D8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A to region B?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Freezing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9F017E9B-AE5B-33C3-AA8C-D58FCCF9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96EDA8-4D81-4825-B579-D61C9770C01E}" type="slidenum">
              <a:rPr lang="en-US" altLang="en-US"/>
              <a:pPr/>
              <a:t>32</a:t>
            </a:fld>
            <a:endParaRPr lang="en-US" altLang="en-US"/>
          </a:p>
        </p:txBody>
      </p:sp>
      <p:pic>
        <p:nvPicPr>
          <p:cNvPr id="33797" name="Picture 2">
            <a:extLst>
              <a:ext uri="{FF2B5EF4-FFF2-40B4-BE49-F238E27FC236}">
                <a16:creationId xmlns:a16="http://schemas.microsoft.com/office/drawing/2014/main" id="{9E0F5B55-C1F2-7281-C3A3-89E7F144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BAB60DAA-CFEF-A5D1-7C33-F87459CD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A330D1C4-9D6E-A997-0721-38AAA730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A to region C?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Frezzing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7CD9166D-1D7D-BCCC-C4D8-8587B4C8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EC20AD-9A26-4782-A0F4-0E0ED7072E77}" type="slidenum">
              <a:rPr lang="en-US" altLang="en-US"/>
              <a:pPr/>
              <a:t>33</a:t>
            </a:fld>
            <a:endParaRPr lang="en-US" altLang="en-US"/>
          </a:p>
        </p:txBody>
      </p:sp>
      <p:pic>
        <p:nvPicPr>
          <p:cNvPr id="34821" name="Picture 2">
            <a:extLst>
              <a:ext uri="{FF2B5EF4-FFF2-40B4-BE49-F238E27FC236}">
                <a16:creationId xmlns:a16="http://schemas.microsoft.com/office/drawing/2014/main" id="{3FECE2F3-F68B-88D2-4FFB-20B2A3604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6C16EC36-F016-64CA-EAC2-60A68E3C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6538E1EC-0DD2-4E7C-6373-D8D3E1745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B to region C?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Frezzing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B91AC536-C936-ED67-C365-1FA956D7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EFD9A1-3E6C-44B8-8024-78C7BD0BB9E9}" type="slidenum">
              <a:rPr lang="en-US" altLang="en-US"/>
              <a:pPr/>
              <a:t>34</a:t>
            </a:fld>
            <a:endParaRPr lang="en-US" altLang="en-US"/>
          </a:p>
        </p:txBody>
      </p:sp>
      <p:pic>
        <p:nvPicPr>
          <p:cNvPr id="35845" name="Picture 2">
            <a:extLst>
              <a:ext uri="{FF2B5EF4-FFF2-40B4-BE49-F238E27FC236}">
                <a16:creationId xmlns:a16="http://schemas.microsoft.com/office/drawing/2014/main" id="{0FCFFDD9-A0B8-D395-B431-A9AF9737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04CADF65-83D1-32C8-C852-777FD84F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9CF7E493-83F2-8896-1103-DB6C6B2E8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C to region B?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Frezzing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995CEA68-B77D-5998-5B15-B982ABAE3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67C315-32AD-4A40-8002-1C10D4A766BA}" type="slidenum">
              <a:rPr lang="en-US" altLang="en-US"/>
              <a:pPr/>
              <a:t>35</a:t>
            </a:fld>
            <a:endParaRPr lang="en-US" altLang="en-US"/>
          </a:p>
        </p:txBody>
      </p:sp>
      <p:pic>
        <p:nvPicPr>
          <p:cNvPr id="36869" name="Picture 2">
            <a:extLst>
              <a:ext uri="{FF2B5EF4-FFF2-40B4-BE49-F238E27FC236}">
                <a16:creationId xmlns:a16="http://schemas.microsoft.com/office/drawing/2014/main" id="{36625E12-5C42-F1B7-F72E-BBB07F66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431FAA1C-7DF5-3DB5-8E93-999948E2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BB5BB418-9768-4201-0308-B992B4E7F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do we call moving from region B to region A?</a:t>
            </a:r>
          </a:p>
          <a:p>
            <a:pPr>
              <a:buFontTx/>
              <a:buAutoNum type="alphaLcParenR"/>
            </a:pPr>
            <a:r>
              <a:rPr lang="en-US" altLang="en-US" sz="2400"/>
              <a:t>Boiling </a:t>
            </a:r>
          </a:p>
          <a:p>
            <a:pPr>
              <a:buFontTx/>
              <a:buAutoNum type="alphaLcParenR"/>
            </a:pPr>
            <a:r>
              <a:rPr lang="en-US" altLang="en-US" sz="2400"/>
              <a:t>Frezzing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Melting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Condensing</a:t>
            </a:r>
          </a:p>
          <a:p>
            <a:pPr>
              <a:buFontTx/>
              <a:buAutoNum type="alphaLcParenR"/>
            </a:pPr>
            <a:r>
              <a:rPr lang="en-US" altLang="en-US" sz="2400"/>
              <a:t>Sublimation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D6195291-3115-288F-0593-FE93D426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379B8E-A27F-4508-81EB-6D1B7954D9D7}" type="slidenum">
              <a:rPr lang="en-US" altLang="en-US"/>
              <a:pPr/>
              <a:t>36</a:t>
            </a:fld>
            <a:endParaRPr lang="en-US" altLang="en-US"/>
          </a:p>
        </p:txBody>
      </p:sp>
      <p:pic>
        <p:nvPicPr>
          <p:cNvPr id="37893" name="Picture 2">
            <a:extLst>
              <a:ext uri="{FF2B5EF4-FFF2-40B4-BE49-F238E27FC236}">
                <a16:creationId xmlns:a16="http://schemas.microsoft.com/office/drawing/2014/main" id="{D9FFC665-378F-F12D-ED4D-51886D0C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235200"/>
            <a:ext cx="41370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E39C1948-CBCC-F10B-84E9-D15D9BD0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8A1A680F-B881-21E8-E00B-1E1C27603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phase is the material at if it is in the state represented by letter D?</a:t>
            </a:r>
          </a:p>
          <a:p>
            <a:pPr>
              <a:buFontTx/>
              <a:buAutoNum type="alphaLcParenR"/>
            </a:pPr>
            <a:r>
              <a:rPr lang="en-US" altLang="en-US" sz="24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4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400"/>
              <a:t>Gas</a:t>
            </a:r>
          </a:p>
          <a:p>
            <a:pPr>
              <a:buFontTx/>
              <a:buAutoNum type="alphaLcParenR"/>
            </a:pPr>
            <a:r>
              <a:rPr lang="en-US" altLang="en-US" sz="2400"/>
              <a:t>Plasma</a:t>
            </a:r>
          </a:p>
          <a:p>
            <a:pPr>
              <a:buFontTx/>
              <a:buAutoNum type="alphaLcParenR"/>
            </a:pPr>
            <a:r>
              <a:rPr lang="en-US" altLang="en-US" sz="2400"/>
              <a:t>Can’t tell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5F62DFFA-8FA4-400A-932D-E39C3E34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867BD9-A410-40EC-87B0-78C2E2B58A2E}" type="slidenum">
              <a:rPr lang="en-US" altLang="en-US"/>
              <a:pPr/>
              <a:t>37</a:t>
            </a:fld>
            <a:endParaRPr lang="en-US" altLang="en-US"/>
          </a:p>
        </p:txBody>
      </p:sp>
      <p:pic>
        <p:nvPicPr>
          <p:cNvPr id="38917" name="Picture 2">
            <a:extLst>
              <a:ext uri="{FF2B5EF4-FFF2-40B4-BE49-F238E27FC236}">
                <a16:creationId xmlns:a16="http://schemas.microsoft.com/office/drawing/2014/main" id="{376EEAA4-6584-FE22-677D-B9E75B923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613025"/>
            <a:ext cx="329882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43BF1B07-7EC6-DFE2-1BDE-43C59FE6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123.8.12</a:t>
            </a:r>
          </a:p>
        </p:txBody>
      </p:sp>
      <p:sp>
        <p:nvSpPr>
          <p:cNvPr id="39939" name="Content Placeholder 2">
            <a:extLst>
              <a:ext uri="{FF2B5EF4-FFF2-40B4-BE49-F238E27FC236}">
                <a16:creationId xmlns:a16="http://schemas.microsoft.com/office/drawing/2014/main" id="{2FE89652-8738-743C-23AF-27A9DF10D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592513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/>
              <a:t>What can we say about the state represented by point F?</a:t>
            </a:r>
          </a:p>
          <a:p>
            <a:pPr>
              <a:buFontTx/>
              <a:buAutoNum type="alphaLcParenR"/>
            </a:pPr>
            <a:r>
              <a:rPr lang="en-US" altLang="en-US" sz="2400"/>
              <a:t>Solid</a:t>
            </a:r>
          </a:p>
          <a:p>
            <a:pPr>
              <a:buFontTx/>
              <a:buAutoNum type="alphaLcParenR"/>
            </a:pPr>
            <a:r>
              <a:rPr lang="en-US" altLang="en-US" sz="2400"/>
              <a:t>Liquid</a:t>
            </a:r>
          </a:p>
          <a:p>
            <a:pPr>
              <a:buFontTx/>
              <a:buAutoNum type="alphaLcParenR"/>
            </a:pPr>
            <a:r>
              <a:rPr lang="en-US" altLang="en-US" sz="2400"/>
              <a:t>Gas</a:t>
            </a:r>
          </a:p>
          <a:p>
            <a:pPr>
              <a:buFontTx/>
              <a:buAutoNum type="alphaLcParenR"/>
            </a:pPr>
            <a:r>
              <a:rPr lang="en-US" altLang="en-US" sz="2400"/>
              <a:t>Plasma</a:t>
            </a:r>
          </a:p>
          <a:p>
            <a:pPr>
              <a:buFontTx/>
              <a:buAutoNum type="alphaLcParenR"/>
            </a:pPr>
            <a:r>
              <a:rPr lang="en-US" altLang="en-US" sz="2400"/>
              <a:t>It is a phase equilibrium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660B4E30-ED20-DCB9-4943-43A78DDB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985E2D-32DE-477F-8593-83D1A73FD9BC}" type="slidenum">
              <a:rPr lang="en-US" altLang="en-US"/>
              <a:pPr/>
              <a:t>38</a:t>
            </a:fld>
            <a:endParaRPr lang="en-US" altLang="en-US"/>
          </a:p>
        </p:txBody>
      </p:sp>
      <p:pic>
        <p:nvPicPr>
          <p:cNvPr id="39941" name="Picture 2">
            <a:extLst>
              <a:ext uri="{FF2B5EF4-FFF2-40B4-BE49-F238E27FC236}">
                <a16:creationId xmlns:a16="http://schemas.microsoft.com/office/drawing/2014/main" id="{7A4AEC7A-EA9E-D38E-EBAA-97742A7D1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2613025"/>
            <a:ext cx="329882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A61D0C6D-D4B6-686D-6317-59653EDC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3C51D052-CDBC-6640-4CF4-DFCAF89E9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24488"/>
            <a:ext cx="8229600" cy="1433512"/>
          </a:xfrm>
        </p:spPr>
        <p:txBody>
          <a:bodyPr/>
          <a:lstStyle/>
          <a:p>
            <a:r>
              <a:rPr lang="en-US" altLang="en-US" sz="1800"/>
              <a:t>	[Figure]	[More Complete Phase Diagram for Water (Public Domain Image courtesy Karlhahn)]</a:t>
            </a:r>
          </a:p>
        </p:txBody>
      </p:sp>
      <p:sp>
        <p:nvSpPr>
          <p:cNvPr id="40964" name="Date Placeholder 3">
            <a:extLst>
              <a:ext uri="{FF2B5EF4-FFF2-40B4-BE49-F238E27FC236}">
                <a16:creationId xmlns:a16="http://schemas.microsoft.com/office/drawing/2014/main" id="{95444892-1CA0-93B0-E9B3-566BFCF819C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Oct 11-13, 2006</a:t>
            </a:r>
          </a:p>
        </p:txBody>
      </p:sp>
      <p:sp>
        <p:nvSpPr>
          <p:cNvPr id="40965" name="Footer Placeholder 4">
            <a:extLst>
              <a:ext uri="{FF2B5EF4-FFF2-40B4-BE49-F238E27FC236}">
                <a16:creationId xmlns:a16="http://schemas.microsoft.com/office/drawing/2014/main" id="{A4169D67-A425-56C0-A104-43662B3D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R. Todd Lines</a:t>
            </a:r>
          </a:p>
        </p:txBody>
      </p:sp>
      <p:pic>
        <p:nvPicPr>
          <p:cNvPr id="40966" name="Picture 5">
            <a:extLst>
              <a:ext uri="{FF2B5EF4-FFF2-40B4-BE49-F238E27FC236}">
                <a16:creationId xmlns:a16="http://schemas.microsoft.com/office/drawing/2014/main" id="{A5A3AE37-1F7F-E29F-0967-859C2A5D0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1323975"/>
            <a:ext cx="9021762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F178C993-D333-9F24-2578-174237276B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Internal Energy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0EB46AE5-7C34-59EA-379B-76693E50B1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i="1"/>
              <a:t>Internal Energy</a:t>
            </a:r>
            <a:r>
              <a:rPr lang="en-US" altLang="en-US" sz="2800"/>
              <a:t>, U, is the energy associated with the microscopic components of the system</a:t>
            </a:r>
          </a:p>
          <a:p>
            <a:pPr lvl="1" eaLnBrk="1" hangingPunct="1"/>
            <a:r>
              <a:rPr lang="en-US" altLang="en-US" sz="2400"/>
              <a:t>Includes kinetic and potential energy associated with the random translational, rotational and vibrational motion of the atoms or molecules</a:t>
            </a:r>
          </a:p>
          <a:p>
            <a:pPr lvl="1" eaLnBrk="1" hangingPunct="1"/>
            <a:r>
              <a:rPr lang="en-US" altLang="en-US" sz="2400"/>
              <a:t>Also includes any potential energy bonding the particles together</a:t>
            </a:r>
          </a:p>
        </p:txBody>
      </p:sp>
      <p:sp>
        <p:nvSpPr>
          <p:cNvPr id="19460" name="AutoShape 4">
            <a:extLst>
              <a:ext uri="{FF2B5EF4-FFF2-40B4-BE49-F238E27FC236}">
                <a16:creationId xmlns:a16="http://schemas.microsoft.com/office/drawing/2014/main" id="{2EFDCA9C-2103-BA32-E7F2-7E77FAB0D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4630738"/>
            <a:ext cx="8172450" cy="11604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/>
              <a:t>internal energy</a:t>
            </a:r>
            <a:r>
              <a:rPr lang="en-US" altLang="en-US" sz="1800"/>
              <a:t> is all the energy of a system that is associated with its microscopic components -- atoms and molecules -- when viewed form a reference frame at rest with respect to the center of mass of the system.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123.12.1.1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I have a sample of a substance with a heat capacity of 100J/K. How much heat can this sample hold if it is at 2000K?</a:t>
            </a:r>
          </a:p>
          <a:p>
            <a:pPr>
              <a:buFontTx/>
              <a:buAutoNum type="alphaUcPeriod"/>
            </a:pPr>
            <a:r>
              <a:rPr lang="en-US"/>
              <a:t> 2000000J</a:t>
            </a:r>
          </a:p>
          <a:p>
            <a:pPr>
              <a:buFontTx/>
              <a:buAutoNum type="alphaUcPeriod"/>
            </a:pPr>
            <a:r>
              <a:rPr lang="en-US"/>
              <a:t>20J</a:t>
            </a:r>
          </a:p>
          <a:p>
            <a:pPr>
              <a:buFontTx/>
              <a:buAutoNum type="alphaUcPeriod"/>
            </a:pPr>
            <a:r>
              <a:rPr lang="en-US"/>
              <a:t>0.5J</a:t>
            </a:r>
          </a:p>
          <a:p>
            <a:pPr>
              <a:buFontTx/>
              <a:buAutoNum type="alphaUcPeriod"/>
            </a:pPr>
            <a:r>
              <a:rPr lang="en-US"/>
              <a:t>None at all</a:t>
            </a: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4F3EC6-6038-4A01-ACEF-F6206AE311A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72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Heating Ice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25" y="1451491"/>
            <a:ext cx="75247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362200" y="525780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Solid 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480060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Melting 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800" y="3733800"/>
            <a:ext cx="134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water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0" y="3048000"/>
            <a:ext cx="14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Boiling water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8600" y="2286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Gaseous steam</a:t>
            </a:r>
          </a:p>
        </p:txBody>
      </p:sp>
      <p:graphicFrame>
        <p:nvGraphicFramePr>
          <p:cNvPr id="10" name="Content Placeholder 9"/>
          <p:cNvGraphicFramePr>
            <a:graphicFrameLocks noGrp="1" noChangeAspect="1"/>
          </p:cNvGraphicFramePr>
          <p:nvPr>
            <p:ph idx="1"/>
          </p:nvPr>
        </p:nvGraphicFramePr>
        <p:xfrm>
          <a:off x="3657600" y="2819400"/>
          <a:ext cx="1371600" cy="754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1760" imgH="419040" progId="Equation.3">
                  <p:embed/>
                </p:oleObj>
              </mc:Choice>
              <mc:Fallback>
                <p:oleObj name="Equation" r:id="rId3" imgW="761760" imgH="419040" progId="Equation.3">
                  <p:embed/>
                  <p:pic>
                    <p:nvPicPr>
                      <p:cNvPr id="10" name="Content Placeholder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819400"/>
                        <a:ext cx="1371600" cy="7544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 flipV="1">
            <a:off x="3276600" y="4648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334000" y="3505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705600" y="2743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848600" y="20574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4"/>
          <p:cNvSpPr/>
          <p:nvPr/>
        </p:nvSpPr>
        <p:spPr>
          <a:xfrm>
            <a:off x="8024884" y="1596788"/>
            <a:ext cx="846161" cy="3957851"/>
          </a:xfrm>
          <a:custGeom>
            <a:avLst/>
            <a:gdLst>
              <a:gd name="connsiteX0" fmla="*/ 818865 w 846161"/>
              <a:gd name="connsiteY0" fmla="*/ 0 h 3957851"/>
              <a:gd name="connsiteX1" fmla="*/ 464023 w 846161"/>
              <a:gd name="connsiteY1" fmla="*/ 0 h 3957851"/>
              <a:gd name="connsiteX2" fmla="*/ 27295 w 846161"/>
              <a:gd name="connsiteY2" fmla="*/ 1255594 h 3957851"/>
              <a:gd name="connsiteX3" fmla="*/ 0 w 846161"/>
              <a:gd name="connsiteY3" fmla="*/ 3944203 h 3957851"/>
              <a:gd name="connsiteX4" fmla="*/ 846161 w 846161"/>
              <a:gd name="connsiteY4" fmla="*/ 3957851 h 3957851"/>
              <a:gd name="connsiteX5" fmla="*/ 818865 w 846161"/>
              <a:gd name="connsiteY5" fmla="*/ 0 h 395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6161" h="3957851">
                <a:moveTo>
                  <a:pt x="818865" y="0"/>
                </a:moveTo>
                <a:lnTo>
                  <a:pt x="464023" y="0"/>
                </a:lnTo>
                <a:lnTo>
                  <a:pt x="27295" y="1255594"/>
                </a:lnTo>
                <a:lnTo>
                  <a:pt x="0" y="3944203"/>
                </a:lnTo>
                <a:lnTo>
                  <a:pt x="846161" y="3957851"/>
                </a:lnTo>
                <a:lnTo>
                  <a:pt x="818865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/>
          <p:cNvSpPr/>
          <p:nvPr/>
        </p:nvSpPr>
        <p:spPr>
          <a:xfrm flipH="1">
            <a:off x="578888" y="4953000"/>
            <a:ext cx="152400" cy="6096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1287" y="4919663"/>
            <a:ext cx="797261" cy="6429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Ice and water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1502812" y="2743201"/>
            <a:ext cx="1062967" cy="2819400"/>
          </a:xfrm>
          <a:custGeom>
            <a:avLst/>
            <a:gdLst>
              <a:gd name="connsiteX0" fmla="*/ 1057275 w 1057275"/>
              <a:gd name="connsiteY0" fmla="*/ 0 h 2752725"/>
              <a:gd name="connsiteX1" fmla="*/ 1038225 w 1057275"/>
              <a:gd name="connsiteY1" fmla="*/ 2752725 h 2752725"/>
              <a:gd name="connsiteX2" fmla="*/ 9525 w 1057275"/>
              <a:gd name="connsiteY2" fmla="*/ 2743200 h 2752725"/>
              <a:gd name="connsiteX3" fmla="*/ 0 w 1057275"/>
              <a:gd name="connsiteY3" fmla="*/ 2105025 h 2752725"/>
              <a:gd name="connsiteX4" fmla="*/ 1057275 w 1057275"/>
              <a:gd name="connsiteY4" fmla="*/ 0 h 275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7275" h="2752725">
                <a:moveTo>
                  <a:pt x="1057275" y="0"/>
                </a:moveTo>
                <a:lnTo>
                  <a:pt x="1038225" y="2752725"/>
                </a:lnTo>
                <a:lnTo>
                  <a:pt x="9525" y="2743200"/>
                </a:lnTo>
                <a:lnTo>
                  <a:pt x="0" y="2105025"/>
                </a:lnTo>
                <a:lnTo>
                  <a:pt x="105727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52132" y="2819400"/>
            <a:ext cx="5513695" cy="274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of Ice to Steam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73201" y="1583140"/>
            <a:ext cx="5687" cy="3979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78888" y="5554639"/>
            <a:ext cx="8565112" cy="79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78888" y="4881564"/>
            <a:ext cx="152400" cy="6810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31288" y="4910133"/>
            <a:ext cx="76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9" idx="3"/>
          </p:cNvCxnSpPr>
          <p:nvPr/>
        </p:nvCxnSpPr>
        <p:spPr>
          <a:xfrm flipV="1">
            <a:off x="1502812" y="2819401"/>
            <a:ext cx="1057276" cy="20798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41038" y="2819400"/>
            <a:ext cx="55054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046488" y="1596788"/>
            <a:ext cx="428772" cy="12226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54872" y="4484424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32884" y="1501245"/>
            <a:ext cx="593496" cy="4293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100" dirty="0"/>
              <a:t>150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120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90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60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30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0</a:t>
            </a:r>
          </a:p>
          <a:p>
            <a:pPr algn="r"/>
            <a:endParaRPr lang="en-US" sz="2100" dirty="0"/>
          </a:p>
          <a:p>
            <a:pPr algn="r"/>
            <a:r>
              <a:rPr lang="en-US" sz="2100" dirty="0"/>
              <a:t>-30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59554" y="2347415"/>
            <a:ext cx="82978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61829" y="3002507"/>
            <a:ext cx="8281920" cy="2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64104" y="3616657"/>
            <a:ext cx="8334236" cy="181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55005" y="4899546"/>
            <a:ext cx="8316040" cy="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01254" y="1583140"/>
            <a:ext cx="13643" cy="39578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91315" y="5759355"/>
            <a:ext cx="791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0             500                      1000              1500              2000              2500             3000   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723327" y="1583140"/>
            <a:ext cx="2258" cy="3973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21373" y="6141493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added (J)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5529" y="111911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</a:t>
            </a:r>
            <a:r>
              <a:rPr lang="en-US" baseline="30000" dirty="0" err="1"/>
              <a:t>o</a:t>
            </a:r>
            <a:r>
              <a:rPr lang="en-US" dirty="0" err="1"/>
              <a:t>C</a:t>
            </a:r>
            <a:r>
              <a:rPr lang="en-US" dirty="0"/>
              <a:t>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63137" y="3794077"/>
            <a:ext cx="181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and Steam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2540774" y="1599060"/>
            <a:ext cx="13643" cy="39578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95764" y="3152626"/>
            <a:ext cx="77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Steam</a:t>
            </a: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80024" y="4299045"/>
            <a:ext cx="8318316" cy="6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68689" y="593904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</a:t>
            </a:r>
          </a:p>
        </p:txBody>
      </p:sp>
      <p:sp>
        <p:nvSpPr>
          <p:cNvPr id="100" name="Freeform 99"/>
          <p:cNvSpPr/>
          <p:nvPr/>
        </p:nvSpPr>
        <p:spPr>
          <a:xfrm>
            <a:off x="409432" y="5459104"/>
            <a:ext cx="272955" cy="532263"/>
          </a:xfrm>
          <a:custGeom>
            <a:avLst/>
            <a:gdLst>
              <a:gd name="connsiteX0" fmla="*/ 0 w 300250"/>
              <a:gd name="connsiteY0" fmla="*/ 600501 h 600501"/>
              <a:gd name="connsiteX1" fmla="*/ 122829 w 300250"/>
              <a:gd name="connsiteY1" fmla="*/ 286603 h 600501"/>
              <a:gd name="connsiteX2" fmla="*/ 300250 w 300250"/>
              <a:gd name="connsiteY2" fmla="*/ 0 h 600501"/>
              <a:gd name="connsiteX3" fmla="*/ 300250 w 300250"/>
              <a:gd name="connsiteY3" fmla="*/ 0 h 60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50" h="600501">
                <a:moveTo>
                  <a:pt x="0" y="600501"/>
                </a:moveTo>
                <a:lnTo>
                  <a:pt x="122829" y="286603"/>
                </a:lnTo>
                <a:lnTo>
                  <a:pt x="300250" y="0"/>
                </a:lnTo>
                <a:lnTo>
                  <a:pt x="300250" y="0"/>
                </a:lnTo>
              </a:path>
            </a:pathLst>
          </a:custGeom>
          <a:noFill/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35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538C700-CA90-1C9E-B35D-145B03C0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Calorimeter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65103FB-CAA2-BCA4-2878-CB3F66FCC6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One technique for determining the specific heat of a substance</a:t>
            </a:r>
          </a:p>
          <a:p>
            <a:pPr eaLnBrk="1" hangingPunct="1"/>
            <a:r>
              <a:rPr lang="en-US" altLang="en-US"/>
              <a:t>A </a:t>
            </a:r>
            <a:r>
              <a:rPr lang="en-US" altLang="en-US" i="1"/>
              <a:t>calorimeter</a:t>
            </a:r>
            <a:r>
              <a:rPr lang="en-US" altLang="en-US"/>
              <a:t> is a vessel that is a good insulator which allows a thermal equilibrium to be achieved between substances without any energy loss to the environment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CF90931-C7B6-CD78-81DE-2ED6F1E1B8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Calorimetry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4EBC6C6-AEF0-7C5A-D31A-41F142FBAE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Analysis performed using a calorimeter</a:t>
            </a:r>
          </a:p>
          <a:p>
            <a:pPr eaLnBrk="1" hangingPunct="1"/>
            <a:r>
              <a:rPr lang="en-US" altLang="en-US" sz="2800"/>
              <a:t>Conservation of energy applies to the isolated system</a:t>
            </a:r>
          </a:p>
          <a:p>
            <a:pPr eaLnBrk="1" hangingPunct="1"/>
            <a:r>
              <a:rPr lang="en-US" altLang="en-US" sz="2800"/>
              <a:t>The energy that leaves the warmer substance equals the energy that enters the water</a:t>
            </a:r>
          </a:p>
          <a:p>
            <a:pPr lvl="1" eaLnBrk="1" hangingPunct="1"/>
            <a:r>
              <a:rPr lang="en-US" altLang="en-US" sz="2400"/>
              <a:t>                              Q</a:t>
            </a:r>
            <a:r>
              <a:rPr lang="en-US" altLang="en-US" sz="2400" baseline="-25000"/>
              <a:t>cold</a:t>
            </a:r>
            <a:r>
              <a:rPr lang="en-US" altLang="en-US" sz="2400"/>
              <a:t> = -Q</a:t>
            </a:r>
            <a:r>
              <a:rPr lang="en-US" altLang="en-US" sz="2400" baseline="-25000"/>
              <a:t>hot</a:t>
            </a:r>
            <a:r>
              <a:rPr lang="en-US" altLang="en-US" sz="2400"/>
              <a:t> </a:t>
            </a:r>
          </a:p>
          <a:p>
            <a:pPr lvl="1" eaLnBrk="1" hangingPunct="1"/>
            <a:r>
              <a:rPr lang="en-US" altLang="en-US" sz="2400"/>
              <a:t>Negative sign keeps consistency in the sign convention of ΔT</a:t>
            </a:r>
          </a:p>
          <a:p>
            <a:pPr eaLnBrk="1" hangingPunct="1"/>
            <a:endParaRPr lang="en-US" altLang="en-US" sz="2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7D1BB30-5C46-9082-1EC6-7DB5BC665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Calorimeter</a:t>
            </a:r>
          </a:p>
        </p:txBody>
      </p:sp>
      <p:grpSp>
        <p:nvGrpSpPr>
          <p:cNvPr id="44035" name="Group 89">
            <a:extLst>
              <a:ext uri="{FF2B5EF4-FFF2-40B4-BE49-F238E27FC236}">
                <a16:creationId xmlns:a16="http://schemas.microsoft.com/office/drawing/2014/main" id="{485C7C21-3E36-E744-6556-DF86F28F6C0B}"/>
              </a:ext>
            </a:extLst>
          </p:cNvPr>
          <p:cNvGrpSpPr>
            <a:grpSpLocks/>
          </p:cNvGrpSpPr>
          <p:nvPr/>
        </p:nvGrpSpPr>
        <p:grpSpPr bwMode="auto">
          <a:xfrm>
            <a:off x="523875" y="1795463"/>
            <a:ext cx="8397875" cy="3541712"/>
            <a:chOff x="330" y="1131"/>
            <a:chExt cx="5290" cy="2231"/>
          </a:xfrm>
        </p:grpSpPr>
        <p:sp>
          <p:nvSpPr>
            <p:cNvPr id="44036" name="Rectangle 4" descr="Wide upward diagonal">
              <a:extLst>
                <a:ext uri="{FF2B5EF4-FFF2-40B4-BE49-F238E27FC236}">
                  <a16:creationId xmlns:a16="http://schemas.microsoft.com/office/drawing/2014/main" id="{5D4E7B79-4E3A-94D3-7995-3F2B66DE9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" y="1949"/>
              <a:ext cx="1417" cy="133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37" name="Rectangle 5">
              <a:extLst>
                <a:ext uri="{FF2B5EF4-FFF2-40B4-BE49-F238E27FC236}">
                  <a16:creationId xmlns:a16="http://schemas.microsoft.com/office/drawing/2014/main" id="{DF9ACBC2-15AA-C56E-E6CF-89035E0C0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1949"/>
              <a:ext cx="1097" cy="11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38" name="Rectangle 6">
              <a:extLst>
                <a:ext uri="{FF2B5EF4-FFF2-40B4-BE49-F238E27FC236}">
                  <a16:creationId xmlns:a16="http://schemas.microsoft.com/office/drawing/2014/main" id="{50160EB7-38ED-62BB-60A2-8BC481ACE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" y="2145"/>
              <a:ext cx="1069" cy="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44039" name="Group 7">
              <a:extLst>
                <a:ext uri="{FF2B5EF4-FFF2-40B4-BE49-F238E27FC236}">
                  <a16:creationId xmlns:a16="http://schemas.microsoft.com/office/drawing/2014/main" id="{609DA0BA-4896-8E4D-A3C4-EA1646E64D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" y="1286"/>
              <a:ext cx="109" cy="1372"/>
              <a:chOff x="4279" y="1535"/>
              <a:chExt cx="164" cy="1692"/>
            </a:xfrm>
          </p:grpSpPr>
          <p:sp>
            <p:nvSpPr>
              <p:cNvPr id="44077" name="Oval 8">
                <a:extLst>
                  <a:ext uri="{FF2B5EF4-FFF2-40B4-BE49-F238E27FC236}">
                    <a16:creationId xmlns:a16="http://schemas.microsoft.com/office/drawing/2014/main" id="{A9A96CED-ACF6-3A62-B198-850DF7720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9" y="3035"/>
                <a:ext cx="164" cy="192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44078" name="Group 9">
                <a:extLst>
                  <a:ext uri="{FF2B5EF4-FFF2-40B4-BE49-F238E27FC236}">
                    <a16:creationId xmlns:a16="http://schemas.microsoft.com/office/drawing/2014/main" id="{8EE3228A-F5A4-E461-1842-475C3BBC8E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2" y="1535"/>
                <a:ext cx="65" cy="1591"/>
                <a:chOff x="4917" y="2212"/>
                <a:chExt cx="202" cy="1591"/>
              </a:xfrm>
            </p:grpSpPr>
            <p:sp>
              <p:nvSpPr>
                <p:cNvPr id="44081" name="AutoShape 10">
                  <a:extLst>
                    <a:ext uri="{FF2B5EF4-FFF2-40B4-BE49-F238E27FC236}">
                      <a16:creationId xmlns:a16="http://schemas.microsoft.com/office/drawing/2014/main" id="{B201A1A5-6417-71B2-424B-76BD617F70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222" y="2907"/>
                  <a:ext cx="1591" cy="20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4082" name="Line 11">
                  <a:extLst>
                    <a:ext uri="{FF2B5EF4-FFF2-40B4-BE49-F238E27FC236}">
                      <a16:creationId xmlns:a16="http://schemas.microsoft.com/office/drawing/2014/main" id="{C1E6D084-A18A-8824-A78F-E03D5F851D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081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3" name="Line 12">
                  <a:extLst>
                    <a:ext uri="{FF2B5EF4-FFF2-40B4-BE49-F238E27FC236}">
                      <a16:creationId xmlns:a16="http://schemas.microsoft.com/office/drawing/2014/main" id="{C21A691D-9DA5-4940-549D-904DDDEB4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177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4" name="Line 13">
                  <a:extLst>
                    <a:ext uri="{FF2B5EF4-FFF2-40B4-BE49-F238E27FC236}">
                      <a16:creationId xmlns:a16="http://schemas.microsoft.com/office/drawing/2014/main" id="{CEED7093-57DC-5574-EA90-A24A88D13C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273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5" name="Line 14">
                  <a:extLst>
                    <a:ext uri="{FF2B5EF4-FFF2-40B4-BE49-F238E27FC236}">
                      <a16:creationId xmlns:a16="http://schemas.microsoft.com/office/drawing/2014/main" id="{8528C293-51B2-553C-A286-37BFD03BEA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369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6" name="Line 15">
                  <a:extLst>
                    <a:ext uri="{FF2B5EF4-FFF2-40B4-BE49-F238E27FC236}">
                      <a16:creationId xmlns:a16="http://schemas.microsoft.com/office/drawing/2014/main" id="{64B90172-CA9F-A604-9C1D-3D0C706714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465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7" name="Line 16">
                  <a:extLst>
                    <a:ext uri="{FF2B5EF4-FFF2-40B4-BE49-F238E27FC236}">
                      <a16:creationId xmlns:a16="http://schemas.microsoft.com/office/drawing/2014/main" id="{3E4B8065-1AD6-BA4C-A7CA-8F983207C0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561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8" name="Line 17">
                  <a:extLst>
                    <a:ext uri="{FF2B5EF4-FFF2-40B4-BE49-F238E27FC236}">
                      <a16:creationId xmlns:a16="http://schemas.microsoft.com/office/drawing/2014/main" id="{FB6489C1-0963-FBF5-043C-F2FE6AE806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657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89" name="Line 18">
                  <a:extLst>
                    <a:ext uri="{FF2B5EF4-FFF2-40B4-BE49-F238E27FC236}">
                      <a16:creationId xmlns:a16="http://schemas.microsoft.com/office/drawing/2014/main" id="{08E5DDD8-67CB-5831-4C40-C70650A8DB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753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0" name="Line 19">
                  <a:extLst>
                    <a:ext uri="{FF2B5EF4-FFF2-40B4-BE49-F238E27FC236}">
                      <a16:creationId xmlns:a16="http://schemas.microsoft.com/office/drawing/2014/main" id="{D5F4CA2D-75AC-CD62-819C-8C2571067E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304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1" name="Line 20">
                  <a:extLst>
                    <a:ext uri="{FF2B5EF4-FFF2-40B4-BE49-F238E27FC236}">
                      <a16:creationId xmlns:a16="http://schemas.microsoft.com/office/drawing/2014/main" id="{F7A7A920-A8F7-F6C5-ED9F-DE1D8EC039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400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2" name="Line 21">
                  <a:extLst>
                    <a:ext uri="{FF2B5EF4-FFF2-40B4-BE49-F238E27FC236}">
                      <a16:creationId xmlns:a16="http://schemas.microsoft.com/office/drawing/2014/main" id="{7667C345-40C1-DB99-CB3D-8BC29690BA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496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3" name="Line 22">
                  <a:extLst>
                    <a:ext uri="{FF2B5EF4-FFF2-40B4-BE49-F238E27FC236}">
                      <a16:creationId xmlns:a16="http://schemas.microsoft.com/office/drawing/2014/main" id="{BFF8A3BC-5C4A-75B2-0EF5-7D5D35692C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592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4" name="Line 23">
                  <a:extLst>
                    <a:ext uri="{FF2B5EF4-FFF2-40B4-BE49-F238E27FC236}">
                      <a16:creationId xmlns:a16="http://schemas.microsoft.com/office/drawing/2014/main" id="{59D8C236-ABE4-E654-9DC6-9B8FEAB6D1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688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5" name="Line 24">
                  <a:extLst>
                    <a:ext uri="{FF2B5EF4-FFF2-40B4-BE49-F238E27FC236}">
                      <a16:creationId xmlns:a16="http://schemas.microsoft.com/office/drawing/2014/main" id="{647D0B54-3033-39FD-9D89-8D62D5DD10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784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6" name="Line 25">
                  <a:extLst>
                    <a:ext uri="{FF2B5EF4-FFF2-40B4-BE49-F238E27FC236}">
                      <a16:creationId xmlns:a16="http://schemas.microsoft.com/office/drawing/2014/main" id="{F16372FC-453F-9805-CF47-15131941BA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880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97" name="Line 26">
                  <a:extLst>
                    <a:ext uri="{FF2B5EF4-FFF2-40B4-BE49-F238E27FC236}">
                      <a16:creationId xmlns:a16="http://schemas.microsoft.com/office/drawing/2014/main" id="{10230B9D-5684-F3F4-1044-ADE8E13B8F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976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079" name="Oval 27">
                <a:extLst>
                  <a:ext uri="{FF2B5EF4-FFF2-40B4-BE49-F238E27FC236}">
                    <a16:creationId xmlns:a16="http://schemas.microsoft.com/office/drawing/2014/main" id="{EC6A9CA3-1477-E661-97F9-FF1632B59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6" y="3063"/>
                <a:ext cx="91" cy="13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4080" name="Rectangle 28">
                <a:extLst>
                  <a:ext uri="{FF2B5EF4-FFF2-40B4-BE49-F238E27FC236}">
                    <a16:creationId xmlns:a16="http://schemas.microsoft.com/office/drawing/2014/main" id="{1049724F-4A68-05D3-0E49-7BF1D222D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2" y="2240"/>
                <a:ext cx="27" cy="85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44040" name="Rectangle 29">
              <a:extLst>
                <a:ext uri="{FF2B5EF4-FFF2-40B4-BE49-F238E27FC236}">
                  <a16:creationId xmlns:a16="http://schemas.microsoft.com/office/drawing/2014/main" id="{0C7A6618-8082-6186-997C-52FC3ACAE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" y="1181"/>
              <a:ext cx="238" cy="366"/>
            </a:xfrm>
            <a:prstGeom prst="rect">
              <a:avLst/>
            </a:prstGeom>
            <a:solidFill>
              <a:srgbClr val="9933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41" name="Text Box 52">
              <a:extLst>
                <a:ext uri="{FF2B5EF4-FFF2-40B4-BE49-F238E27FC236}">
                  <a16:creationId xmlns:a16="http://schemas.microsoft.com/office/drawing/2014/main" id="{1C77974D-9F34-62A3-AE2E-E9BD46C2FF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8" y="1131"/>
              <a:ext cx="147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Sample at known temperature T</a:t>
              </a:r>
              <a:r>
                <a:rPr lang="en-US" altLang="en-US" sz="1800" baseline="-25000"/>
                <a:t>x</a:t>
              </a:r>
              <a:r>
                <a:rPr lang="en-US" altLang="en-US" sz="1800"/>
                <a:t> </a:t>
              </a:r>
            </a:p>
          </p:txBody>
        </p:sp>
        <p:sp>
          <p:nvSpPr>
            <p:cNvPr id="44042" name="Text Box 53">
              <a:extLst>
                <a:ext uri="{FF2B5EF4-FFF2-40B4-BE49-F238E27FC236}">
                  <a16:creationId xmlns:a16="http://schemas.microsoft.com/office/drawing/2014/main" id="{176790C0-6D8E-FEF6-3013-E0F080E8E8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7" y="1615"/>
              <a:ext cx="147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Water at known temperature T</a:t>
              </a:r>
              <a:r>
                <a:rPr lang="en-US" altLang="en-US" sz="1800" baseline="-25000"/>
                <a:t>w</a:t>
              </a:r>
              <a:r>
                <a:rPr lang="en-US" altLang="en-US" sz="1800"/>
                <a:t> </a:t>
              </a:r>
            </a:p>
          </p:txBody>
        </p:sp>
        <p:sp>
          <p:nvSpPr>
            <p:cNvPr id="44043" name="Freeform 54">
              <a:extLst>
                <a:ext uri="{FF2B5EF4-FFF2-40B4-BE49-F238E27FC236}">
                  <a16:creationId xmlns:a16="http://schemas.microsoft.com/office/drawing/2014/main" id="{D6343418-56A5-8476-199B-1F3E8E7B79B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323" y="1996"/>
              <a:ext cx="512" cy="334"/>
            </a:xfrm>
            <a:custGeom>
              <a:avLst/>
              <a:gdLst>
                <a:gd name="T0" fmla="*/ 512 w 512"/>
                <a:gd name="T1" fmla="*/ 1344 h 210"/>
                <a:gd name="T2" fmla="*/ 238 w 512"/>
                <a:gd name="T3" fmla="*/ 934 h 210"/>
                <a:gd name="T4" fmla="*/ 293 w 512"/>
                <a:gd name="T5" fmla="*/ 587 h 210"/>
                <a:gd name="T6" fmla="*/ 0 w 512"/>
                <a:gd name="T7" fmla="*/ 0 h 2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210"/>
                <a:gd name="T14" fmla="*/ 512 w 512"/>
                <a:gd name="T15" fmla="*/ 210 h 2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210">
                  <a:moveTo>
                    <a:pt x="512" y="210"/>
                  </a:moveTo>
                  <a:cubicBezTo>
                    <a:pt x="393" y="188"/>
                    <a:pt x="275" y="166"/>
                    <a:pt x="238" y="146"/>
                  </a:cubicBezTo>
                  <a:cubicBezTo>
                    <a:pt x="201" y="126"/>
                    <a:pt x="333" y="116"/>
                    <a:pt x="293" y="92"/>
                  </a:cubicBezTo>
                  <a:cubicBezTo>
                    <a:pt x="253" y="68"/>
                    <a:pt x="126" y="34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4" name="Text Box 55">
              <a:extLst>
                <a:ext uri="{FF2B5EF4-FFF2-40B4-BE49-F238E27FC236}">
                  <a16:creationId xmlns:a16="http://schemas.microsoft.com/office/drawing/2014/main" id="{DDCF7606-58E3-D9F7-A184-4E97E0B446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0" y="2957"/>
              <a:ext cx="147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Insulated container</a:t>
              </a:r>
            </a:p>
          </p:txBody>
        </p:sp>
        <p:sp>
          <p:nvSpPr>
            <p:cNvPr id="44045" name="Line 56">
              <a:extLst>
                <a:ext uri="{FF2B5EF4-FFF2-40B4-BE49-F238E27FC236}">
                  <a16:creationId xmlns:a16="http://schemas.microsoft.com/office/drawing/2014/main" id="{2A229E98-09AB-9037-1A18-D014E32678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65" y="3080"/>
              <a:ext cx="2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46" name="Rectangle 57" descr="Wide upward diagonal">
              <a:extLst>
                <a:ext uri="{FF2B5EF4-FFF2-40B4-BE49-F238E27FC236}">
                  <a16:creationId xmlns:a16="http://schemas.microsoft.com/office/drawing/2014/main" id="{4FFEEFB0-1CC7-8AA0-E3D7-DCB95CB1C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" y="2027"/>
              <a:ext cx="1417" cy="1335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47" name="Rectangle 58">
              <a:extLst>
                <a:ext uri="{FF2B5EF4-FFF2-40B4-BE49-F238E27FC236}">
                  <a16:creationId xmlns:a16="http://schemas.microsoft.com/office/drawing/2014/main" id="{106584E9-A7BA-5F4D-2507-C0E5BD895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4" y="2027"/>
              <a:ext cx="1097" cy="119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48" name="Rectangle 59">
              <a:extLst>
                <a:ext uri="{FF2B5EF4-FFF2-40B4-BE49-F238E27FC236}">
                  <a16:creationId xmlns:a16="http://schemas.microsoft.com/office/drawing/2014/main" id="{0C58E941-A588-8061-9DFD-CEEC78C5C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0" y="2223"/>
              <a:ext cx="1069" cy="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pSp>
          <p:nvGrpSpPr>
            <p:cNvPr id="44049" name="Group 84">
              <a:extLst>
                <a:ext uri="{FF2B5EF4-FFF2-40B4-BE49-F238E27FC236}">
                  <a16:creationId xmlns:a16="http://schemas.microsoft.com/office/drawing/2014/main" id="{41105C1B-23D8-E144-11C1-C0F5D5B36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3" y="1364"/>
              <a:ext cx="111" cy="1372"/>
              <a:chOff x="3983" y="1499"/>
              <a:chExt cx="289" cy="1372"/>
            </a:xfrm>
          </p:grpSpPr>
          <p:sp>
            <p:nvSpPr>
              <p:cNvPr id="44056" name="Oval 61">
                <a:extLst>
                  <a:ext uri="{FF2B5EF4-FFF2-40B4-BE49-F238E27FC236}">
                    <a16:creationId xmlns:a16="http://schemas.microsoft.com/office/drawing/2014/main" id="{D4BC9CA1-A0D9-0DCC-2B5A-ADE77B659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3" y="2715"/>
                <a:ext cx="289" cy="15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grpSp>
            <p:nvGrpSpPr>
              <p:cNvPr id="44057" name="Group 62">
                <a:extLst>
                  <a:ext uri="{FF2B5EF4-FFF2-40B4-BE49-F238E27FC236}">
                    <a16:creationId xmlns:a16="http://schemas.microsoft.com/office/drawing/2014/main" id="{5B8C54C5-A0C1-8323-2DB9-188542200D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76" y="1499"/>
                <a:ext cx="115" cy="1290"/>
                <a:chOff x="4917" y="2212"/>
                <a:chExt cx="202" cy="1591"/>
              </a:xfrm>
            </p:grpSpPr>
            <p:sp>
              <p:nvSpPr>
                <p:cNvPr id="44060" name="AutoShape 63">
                  <a:extLst>
                    <a:ext uri="{FF2B5EF4-FFF2-40B4-BE49-F238E27FC236}">
                      <a16:creationId xmlns:a16="http://schemas.microsoft.com/office/drawing/2014/main" id="{64196C71-70DF-BEF9-441F-107A0D8E6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400000">
                  <a:off x="4222" y="2907"/>
                  <a:ext cx="1591" cy="202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44061" name="Line 64">
                  <a:extLst>
                    <a:ext uri="{FF2B5EF4-FFF2-40B4-BE49-F238E27FC236}">
                      <a16:creationId xmlns:a16="http://schemas.microsoft.com/office/drawing/2014/main" id="{BA57BC95-76B2-56A8-F2EB-6B7058291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081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2" name="Line 65">
                  <a:extLst>
                    <a:ext uri="{FF2B5EF4-FFF2-40B4-BE49-F238E27FC236}">
                      <a16:creationId xmlns:a16="http://schemas.microsoft.com/office/drawing/2014/main" id="{F32BD893-5EDF-6492-E11F-2B94063570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177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3" name="Line 66">
                  <a:extLst>
                    <a:ext uri="{FF2B5EF4-FFF2-40B4-BE49-F238E27FC236}">
                      <a16:creationId xmlns:a16="http://schemas.microsoft.com/office/drawing/2014/main" id="{9B4961DB-5A1A-1E9C-D7E5-5DF3784B62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273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4" name="Line 67">
                  <a:extLst>
                    <a:ext uri="{FF2B5EF4-FFF2-40B4-BE49-F238E27FC236}">
                      <a16:creationId xmlns:a16="http://schemas.microsoft.com/office/drawing/2014/main" id="{77EB5613-077B-6E82-A64C-467BD50AE8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369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5" name="Line 68">
                  <a:extLst>
                    <a:ext uri="{FF2B5EF4-FFF2-40B4-BE49-F238E27FC236}">
                      <a16:creationId xmlns:a16="http://schemas.microsoft.com/office/drawing/2014/main" id="{B237F7BF-98C5-BE46-B1ED-792BDC527D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465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6" name="Line 69">
                  <a:extLst>
                    <a:ext uri="{FF2B5EF4-FFF2-40B4-BE49-F238E27FC236}">
                      <a16:creationId xmlns:a16="http://schemas.microsoft.com/office/drawing/2014/main" id="{66DEB45A-2603-5C63-30A3-1508BF63F0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561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7" name="Line 70">
                  <a:extLst>
                    <a:ext uri="{FF2B5EF4-FFF2-40B4-BE49-F238E27FC236}">
                      <a16:creationId xmlns:a16="http://schemas.microsoft.com/office/drawing/2014/main" id="{8DFE0725-7FE1-85A9-0E16-9333A61E64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657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8" name="Line 71">
                  <a:extLst>
                    <a:ext uri="{FF2B5EF4-FFF2-40B4-BE49-F238E27FC236}">
                      <a16:creationId xmlns:a16="http://schemas.microsoft.com/office/drawing/2014/main" id="{8EBD9535-B856-0CA7-B32D-6F595E738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2" y="3753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69" name="Line 72">
                  <a:extLst>
                    <a:ext uri="{FF2B5EF4-FFF2-40B4-BE49-F238E27FC236}">
                      <a16:creationId xmlns:a16="http://schemas.microsoft.com/office/drawing/2014/main" id="{896AE5E8-BAF8-9F1D-34F1-24621DC32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304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0" name="Line 73">
                  <a:extLst>
                    <a:ext uri="{FF2B5EF4-FFF2-40B4-BE49-F238E27FC236}">
                      <a16:creationId xmlns:a16="http://schemas.microsoft.com/office/drawing/2014/main" id="{1697425E-4DFB-928F-98D2-F6C29F334B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400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1" name="Line 74">
                  <a:extLst>
                    <a:ext uri="{FF2B5EF4-FFF2-40B4-BE49-F238E27FC236}">
                      <a16:creationId xmlns:a16="http://schemas.microsoft.com/office/drawing/2014/main" id="{8EF30833-3C96-DD74-414A-545F76C1AC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496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2" name="Line 75">
                  <a:extLst>
                    <a:ext uri="{FF2B5EF4-FFF2-40B4-BE49-F238E27FC236}">
                      <a16:creationId xmlns:a16="http://schemas.microsoft.com/office/drawing/2014/main" id="{342C879C-2E09-860C-4181-8C06590225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592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3" name="Line 76">
                  <a:extLst>
                    <a:ext uri="{FF2B5EF4-FFF2-40B4-BE49-F238E27FC236}">
                      <a16:creationId xmlns:a16="http://schemas.microsoft.com/office/drawing/2014/main" id="{54E0D71E-D07B-E0A9-D7A2-A4C4D4603B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688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4" name="Line 77">
                  <a:extLst>
                    <a:ext uri="{FF2B5EF4-FFF2-40B4-BE49-F238E27FC236}">
                      <a16:creationId xmlns:a16="http://schemas.microsoft.com/office/drawing/2014/main" id="{B737765F-2A13-BF7C-1AFA-0417F545EC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784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5" name="Line 78">
                  <a:extLst>
                    <a:ext uri="{FF2B5EF4-FFF2-40B4-BE49-F238E27FC236}">
                      <a16:creationId xmlns:a16="http://schemas.microsoft.com/office/drawing/2014/main" id="{73D7AB4A-670E-EBB1-DEEB-876F7E431C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880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76" name="Line 79">
                  <a:extLst>
                    <a:ext uri="{FF2B5EF4-FFF2-40B4-BE49-F238E27FC236}">
                      <a16:creationId xmlns:a16="http://schemas.microsoft.com/office/drawing/2014/main" id="{5DD4A371-47B8-7B57-CDCE-540FBBE5CE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68" y="2976"/>
                  <a:ext cx="13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4058" name="Oval 80">
                <a:extLst>
                  <a:ext uri="{FF2B5EF4-FFF2-40B4-BE49-F238E27FC236}">
                    <a16:creationId xmlns:a16="http://schemas.microsoft.com/office/drawing/2014/main" id="{A54B12DE-D43B-0D15-C560-7911FADCB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2738"/>
                <a:ext cx="161" cy="11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44059" name="Rectangle 81">
                <a:extLst>
                  <a:ext uri="{FF2B5EF4-FFF2-40B4-BE49-F238E27FC236}">
                    <a16:creationId xmlns:a16="http://schemas.microsoft.com/office/drawing/2014/main" id="{311F77C3-13B5-E5F4-0A8F-AF5EA47E4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" y="1609"/>
                <a:ext cx="47" cy="115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44050" name="Rectangle 82">
              <a:extLst>
                <a:ext uri="{FF2B5EF4-FFF2-40B4-BE49-F238E27FC236}">
                  <a16:creationId xmlns:a16="http://schemas.microsoft.com/office/drawing/2014/main" id="{2B87716D-807C-B6B0-220F-797B274C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2603"/>
              <a:ext cx="238" cy="366"/>
            </a:xfrm>
            <a:prstGeom prst="rect">
              <a:avLst/>
            </a:prstGeom>
            <a:solidFill>
              <a:srgbClr val="9933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51" name="AutoShape 83">
              <a:extLst>
                <a:ext uri="{FF2B5EF4-FFF2-40B4-BE49-F238E27FC236}">
                  <a16:creationId xmlns:a16="http://schemas.microsoft.com/office/drawing/2014/main" id="{D0036281-8CDE-7A62-3197-342EAB85E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1217"/>
              <a:ext cx="265" cy="741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44052" name="Line 85">
              <a:extLst>
                <a:ext uri="{FF2B5EF4-FFF2-40B4-BE49-F238E27FC236}">
                  <a16:creationId xmlns:a16="http://schemas.microsoft.com/office/drawing/2014/main" id="{D835175A-54BE-D963-C3DD-7EF266552A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2" y="3088"/>
              <a:ext cx="7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3" name="Line 86">
              <a:extLst>
                <a:ext uri="{FF2B5EF4-FFF2-40B4-BE49-F238E27FC236}">
                  <a16:creationId xmlns:a16="http://schemas.microsoft.com/office/drawing/2014/main" id="{F3B83B06-96B1-4C67-0438-D66CAB335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" y="1865"/>
              <a:ext cx="1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4" name="Text Box 87">
              <a:extLst>
                <a:ext uri="{FF2B5EF4-FFF2-40B4-BE49-F238E27FC236}">
                  <a16:creationId xmlns:a16="http://schemas.microsoft.com/office/drawing/2014/main" id="{D6D327A7-65C1-3148-9D78-AF2635318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5" y="1151"/>
              <a:ext cx="1155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Water temperature rises </a:t>
              </a:r>
            </a:p>
          </p:txBody>
        </p:sp>
        <p:sp>
          <p:nvSpPr>
            <p:cNvPr id="44055" name="Line 88">
              <a:extLst>
                <a:ext uri="{FF2B5EF4-FFF2-40B4-BE49-F238E27FC236}">
                  <a16:creationId xmlns:a16="http://schemas.microsoft.com/office/drawing/2014/main" id="{9D4385B0-70F1-BF6B-514B-59B0651F70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4" y="1481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B2B963D-7008-B13F-FD3F-2E18E5162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Calorimetry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AF231F94-02EA-FDF5-4741-EF384F144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538288"/>
            <a:ext cx="1981200" cy="1600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31D346AD-B52C-8C36-D445-AB46D193F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462088"/>
            <a:ext cx="1981200" cy="1600200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94027F15-6162-0C0B-3894-D50CF3A9A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6825" y="103822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 #1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3CF316C5-6033-0A3E-4F3B-BA0DCA4F8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09855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 #2</a:t>
            </a:r>
          </a:p>
        </p:txBody>
      </p:sp>
      <p:graphicFrame>
        <p:nvGraphicFramePr>
          <p:cNvPr id="45063" name="Object 7">
            <a:extLst>
              <a:ext uri="{FF2B5EF4-FFF2-40B4-BE49-F238E27FC236}">
                <a16:creationId xmlns:a16="http://schemas.microsoft.com/office/drawing/2014/main" id="{094DBAC0-8D38-C59E-28F7-5BD20AAC4F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1800" y="1676400"/>
          <a:ext cx="4810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717" imgH="190603" progId="Equation.3">
                  <p:embed/>
                </p:oleObj>
              </mc:Choice>
              <mc:Fallback>
                <p:oleObj name="Equation" r:id="rId2" imgW="129717" imgH="190603" progId="Equation.3">
                  <p:embed/>
                  <p:pic>
                    <p:nvPicPr>
                      <p:cNvPr id="45063" name="Object 7">
                        <a:extLst>
                          <a:ext uri="{FF2B5EF4-FFF2-40B4-BE49-F238E27FC236}">
                            <a16:creationId xmlns:a16="http://schemas.microsoft.com/office/drawing/2014/main" id="{094DBAC0-8D38-C59E-28F7-5BD20AAC4F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1676400"/>
                        <a:ext cx="4810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8">
            <a:extLst>
              <a:ext uri="{FF2B5EF4-FFF2-40B4-BE49-F238E27FC236}">
                <a16:creationId xmlns:a16="http://schemas.microsoft.com/office/drawing/2014/main" id="{AF075C4D-C01D-7454-B26C-1F1E6185E7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0" y="1600200"/>
          <a:ext cx="4810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717" imgH="190603" progId="Equation.3">
                  <p:embed/>
                </p:oleObj>
              </mc:Choice>
              <mc:Fallback>
                <p:oleObj name="Equation" r:id="rId4" imgW="129717" imgH="190603" progId="Equation.3">
                  <p:embed/>
                  <p:pic>
                    <p:nvPicPr>
                      <p:cNvPr id="45064" name="Object 8">
                        <a:extLst>
                          <a:ext uri="{FF2B5EF4-FFF2-40B4-BE49-F238E27FC236}">
                            <a16:creationId xmlns:a16="http://schemas.microsoft.com/office/drawing/2014/main" id="{AF075C4D-C01D-7454-B26C-1F1E6185E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00200"/>
                        <a:ext cx="4810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Rectangle 9">
            <a:extLst>
              <a:ext uri="{FF2B5EF4-FFF2-40B4-BE49-F238E27FC236}">
                <a16:creationId xmlns:a16="http://schemas.microsoft.com/office/drawing/2014/main" id="{81802F38-FBB2-1458-8522-119EFE6D1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189288"/>
            <a:ext cx="1981200" cy="1600200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6" name="Rectangle 10">
            <a:extLst>
              <a:ext uri="{FF2B5EF4-FFF2-40B4-BE49-F238E27FC236}">
                <a16:creationId xmlns:a16="http://schemas.microsoft.com/office/drawing/2014/main" id="{675A2B39-8B9F-0770-176A-E6C30A8F4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189288"/>
            <a:ext cx="1981200" cy="1600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67" name="Line 11">
            <a:extLst>
              <a:ext uri="{FF2B5EF4-FFF2-40B4-BE49-F238E27FC236}">
                <a16:creationId xmlns:a16="http://schemas.microsoft.com/office/drawing/2014/main" id="{AD5A01AD-F973-259B-E089-8ABCDF8B98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722688"/>
            <a:ext cx="1447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5068" name="Object 12">
            <a:extLst>
              <a:ext uri="{FF2B5EF4-FFF2-40B4-BE49-F238E27FC236}">
                <a16:creationId xmlns:a16="http://schemas.microsoft.com/office/drawing/2014/main" id="{60221AFC-EF36-6C9B-E0BB-2EDDEFEEE8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875088"/>
          <a:ext cx="8382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1975" imgH="190603" progId="Equation.3">
                  <p:embed/>
                </p:oleObj>
              </mc:Choice>
              <mc:Fallback>
                <p:oleObj name="Equation" r:id="rId6" imgW="281975" imgH="190603" progId="Equation.3">
                  <p:embed/>
                  <p:pic>
                    <p:nvPicPr>
                      <p:cNvPr id="45068" name="Object 12">
                        <a:extLst>
                          <a:ext uri="{FF2B5EF4-FFF2-40B4-BE49-F238E27FC236}">
                            <a16:creationId xmlns:a16="http://schemas.microsoft.com/office/drawing/2014/main" id="{60221AFC-EF36-6C9B-E0BB-2EDDEFEEE8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75088"/>
                        <a:ext cx="838200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9" name="Object 13">
            <a:extLst>
              <a:ext uri="{FF2B5EF4-FFF2-40B4-BE49-F238E27FC236}">
                <a16:creationId xmlns:a16="http://schemas.microsoft.com/office/drawing/2014/main" id="{FC436322-93A2-258C-6152-CA98567BB0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3341688"/>
          <a:ext cx="703263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6043" imgH="190603" progId="Equation.3">
                  <p:embed/>
                </p:oleObj>
              </mc:Choice>
              <mc:Fallback>
                <p:oleObj name="Equation" r:id="rId8" imgW="236043" imgH="190603" progId="Equation.3">
                  <p:embed/>
                  <p:pic>
                    <p:nvPicPr>
                      <p:cNvPr id="45069" name="Object 13">
                        <a:extLst>
                          <a:ext uri="{FF2B5EF4-FFF2-40B4-BE49-F238E27FC236}">
                            <a16:creationId xmlns:a16="http://schemas.microsoft.com/office/drawing/2014/main" id="{FC436322-93A2-258C-6152-CA98567BB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341688"/>
                        <a:ext cx="703263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0" name="Rectangle 14">
            <a:extLst>
              <a:ext uri="{FF2B5EF4-FFF2-40B4-BE49-F238E27FC236}">
                <a16:creationId xmlns:a16="http://schemas.microsoft.com/office/drawing/2014/main" id="{77ACFEF7-2B2E-C3A6-394B-4965C1316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851400"/>
            <a:ext cx="1981200" cy="1600200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0BE296CE-0F95-BC5D-148F-BE1571B55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851400"/>
            <a:ext cx="1981200" cy="16002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45072" name="Object 16">
            <a:extLst>
              <a:ext uri="{FF2B5EF4-FFF2-40B4-BE49-F238E27FC236}">
                <a16:creationId xmlns:a16="http://schemas.microsoft.com/office/drawing/2014/main" id="{B503061B-64B6-64F9-5AF8-42C31891ED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5384800"/>
          <a:ext cx="5191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4603" imgH="205953" progId="Equation.3">
                  <p:embed/>
                </p:oleObj>
              </mc:Choice>
              <mc:Fallback>
                <p:oleObj name="Equation" r:id="rId10" imgW="144603" imgH="205953" progId="Equation.3">
                  <p:embed/>
                  <p:pic>
                    <p:nvPicPr>
                      <p:cNvPr id="45072" name="Object 16">
                        <a:extLst>
                          <a:ext uri="{FF2B5EF4-FFF2-40B4-BE49-F238E27FC236}">
                            <a16:creationId xmlns:a16="http://schemas.microsoft.com/office/drawing/2014/main" id="{B503061B-64B6-64F9-5AF8-42C31891ED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384800"/>
                        <a:ext cx="5191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E4F314A-6BF1-F8BE-23BE-F5FECEA10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Calorimetry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1FA5352-6986-878B-F157-5294B36E5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8825" y="1519238"/>
            <a:ext cx="1571625" cy="125888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6D55069-F4F0-D021-28D4-260BB81DA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1487488"/>
            <a:ext cx="1571625" cy="1260475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85" name="Text Box 5">
            <a:extLst>
              <a:ext uri="{FF2B5EF4-FFF2-40B4-BE49-F238E27FC236}">
                <a16:creationId xmlns:a16="http://schemas.microsoft.com/office/drawing/2014/main" id="{C62215EF-401A-7217-54E6-7D9F6D1BB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1127125"/>
            <a:ext cx="1209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 #1</a:t>
            </a:r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D8065796-01FF-FAB9-98AF-61E656F74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25" y="1158875"/>
            <a:ext cx="12112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Object #2</a:t>
            </a:r>
          </a:p>
        </p:txBody>
      </p:sp>
      <p:graphicFrame>
        <p:nvGraphicFramePr>
          <p:cNvPr id="46087" name="Object 7">
            <a:extLst>
              <a:ext uri="{FF2B5EF4-FFF2-40B4-BE49-F238E27FC236}">
                <a16:creationId xmlns:a16="http://schemas.microsoft.com/office/drawing/2014/main" id="{61E7FFD9-3279-C5F4-EFE4-F1E5DCE13C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13663" y="1819275"/>
          <a:ext cx="381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717" imgH="190603" progId="Equation.3">
                  <p:embed/>
                </p:oleObj>
              </mc:Choice>
              <mc:Fallback>
                <p:oleObj name="Equation" r:id="rId2" imgW="129717" imgH="190603" progId="Equation.3">
                  <p:embed/>
                  <p:pic>
                    <p:nvPicPr>
                      <p:cNvPr id="46087" name="Object 7">
                        <a:extLst>
                          <a:ext uri="{FF2B5EF4-FFF2-40B4-BE49-F238E27FC236}">
                            <a16:creationId xmlns:a16="http://schemas.microsoft.com/office/drawing/2014/main" id="{61E7FFD9-3279-C5F4-EFE4-F1E5DCE13C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663" y="1819275"/>
                        <a:ext cx="381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8" name="Object 8">
            <a:extLst>
              <a:ext uri="{FF2B5EF4-FFF2-40B4-BE49-F238E27FC236}">
                <a16:creationId xmlns:a16="http://schemas.microsoft.com/office/drawing/2014/main" id="{848881AA-DF3E-1BE6-5509-94B36AF0BD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6300" y="1787525"/>
          <a:ext cx="381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717" imgH="190603" progId="Equation.3">
                  <p:embed/>
                </p:oleObj>
              </mc:Choice>
              <mc:Fallback>
                <p:oleObj name="Equation" r:id="rId4" imgW="129717" imgH="190603" progId="Equation.3">
                  <p:embed/>
                  <p:pic>
                    <p:nvPicPr>
                      <p:cNvPr id="46088" name="Object 8">
                        <a:extLst>
                          <a:ext uri="{FF2B5EF4-FFF2-40B4-BE49-F238E27FC236}">
                            <a16:creationId xmlns:a16="http://schemas.microsoft.com/office/drawing/2014/main" id="{848881AA-DF3E-1BE6-5509-94B36AF0BD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787525"/>
                        <a:ext cx="381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9" name="Rectangle 9">
            <a:extLst>
              <a:ext uri="{FF2B5EF4-FFF2-40B4-BE49-F238E27FC236}">
                <a16:creationId xmlns:a16="http://schemas.microsoft.com/office/drawing/2014/main" id="{037F72E9-A048-146D-AED3-45D97105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2713038"/>
            <a:ext cx="1573212" cy="1260475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90" name="Rectangle 10">
            <a:extLst>
              <a:ext uri="{FF2B5EF4-FFF2-40B4-BE49-F238E27FC236}">
                <a16:creationId xmlns:a16="http://schemas.microsoft.com/office/drawing/2014/main" id="{B7AEEE2D-8D92-53E9-E16C-A21EB49A6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2713038"/>
            <a:ext cx="1571625" cy="1260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91" name="Line 11">
            <a:extLst>
              <a:ext uri="{FF2B5EF4-FFF2-40B4-BE49-F238E27FC236}">
                <a16:creationId xmlns:a16="http://schemas.microsoft.com/office/drawing/2014/main" id="{FABF020F-863A-1232-8A22-A29112599D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095625"/>
            <a:ext cx="11493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Line 12">
            <a:extLst>
              <a:ext uri="{FF2B5EF4-FFF2-40B4-BE49-F238E27FC236}">
                <a16:creationId xmlns:a16="http://schemas.microsoft.com/office/drawing/2014/main" id="{27EB3D52-8741-D238-C668-CFBCA8D55C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3095625"/>
            <a:ext cx="11493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46093" name="Object 13">
            <a:extLst>
              <a:ext uri="{FF2B5EF4-FFF2-40B4-BE49-F238E27FC236}">
                <a16:creationId xmlns:a16="http://schemas.microsoft.com/office/drawing/2014/main" id="{325FC634-FC99-82DD-A860-9F59A327D4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2600" y="3254375"/>
          <a:ext cx="6651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1975" imgH="190603" progId="Equation.3">
                  <p:embed/>
                </p:oleObj>
              </mc:Choice>
              <mc:Fallback>
                <p:oleObj name="Equation" r:id="rId6" imgW="281975" imgH="190603" progId="Equation.3">
                  <p:embed/>
                  <p:pic>
                    <p:nvPicPr>
                      <p:cNvPr id="46093" name="Object 13">
                        <a:extLst>
                          <a:ext uri="{FF2B5EF4-FFF2-40B4-BE49-F238E27FC236}">
                            <a16:creationId xmlns:a16="http://schemas.microsoft.com/office/drawing/2014/main" id="{325FC634-FC99-82DD-A860-9F59A327D4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3254375"/>
                        <a:ext cx="6651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4" name="Object 14">
            <a:extLst>
              <a:ext uri="{FF2B5EF4-FFF2-40B4-BE49-F238E27FC236}">
                <a16:creationId xmlns:a16="http://schemas.microsoft.com/office/drawing/2014/main" id="{9EDBA45B-B147-E9AE-C195-F20AF1ED5F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3171825"/>
          <a:ext cx="55721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6043" imgH="190603" progId="Equation.3">
                  <p:embed/>
                </p:oleObj>
              </mc:Choice>
              <mc:Fallback>
                <p:oleObj name="Equation" r:id="rId8" imgW="236043" imgH="190603" progId="Equation.3">
                  <p:embed/>
                  <p:pic>
                    <p:nvPicPr>
                      <p:cNvPr id="46094" name="Object 14">
                        <a:extLst>
                          <a:ext uri="{FF2B5EF4-FFF2-40B4-BE49-F238E27FC236}">
                            <a16:creationId xmlns:a16="http://schemas.microsoft.com/office/drawing/2014/main" id="{9EDBA45B-B147-E9AE-C195-F20AF1ED5F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171825"/>
                        <a:ext cx="55721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5" name="Rectangle 15">
            <a:extLst>
              <a:ext uri="{FF2B5EF4-FFF2-40B4-BE49-F238E27FC236}">
                <a16:creationId xmlns:a16="http://schemas.microsoft.com/office/drawing/2014/main" id="{091220BF-F303-8B54-0381-93DF37BB8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4073525"/>
            <a:ext cx="1573212" cy="1260475"/>
          </a:xfrm>
          <a:prstGeom prst="rect">
            <a:avLst/>
          </a:prstGeom>
          <a:solidFill>
            <a:srgbClr val="0066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96" name="Rectangle 16">
            <a:extLst>
              <a:ext uri="{FF2B5EF4-FFF2-40B4-BE49-F238E27FC236}">
                <a16:creationId xmlns:a16="http://schemas.microsoft.com/office/drawing/2014/main" id="{A1B38B2D-11BA-A4AD-EE83-74FFFDF1E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2925" y="4073525"/>
            <a:ext cx="1571625" cy="126047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46097" name="Object 17">
            <a:extLst>
              <a:ext uri="{FF2B5EF4-FFF2-40B4-BE49-F238E27FC236}">
                <a16:creationId xmlns:a16="http://schemas.microsoft.com/office/drawing/2014/main" id="{A5AC5883-17A7-959B-A505-F1A78F399A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0038" y="4494213"/>
          <a:ext cx="4127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4603" imgH="205953" progId="Equation.3">
                  <p:embed/>
                </p:oleObj>
              </mc:Choice>
              <mc:Fallback>
                <p:oleObj name="Equation" r:id="rId10" imgW="144603" imgH="205953" progId="Equation.3">
                  <p:embed/>
                  <p:pic>
                    <p:nvPicPr>
                      <p:cNvPr id="46097" name="Object 17">
                        <a:extLst>
                          <a:ext uri="{FF2B5EF4-FFF2-40B4-BE49-F238E27FC236}">
                            <a16:creationId xmlns:a16="http://schemas.microsoft.com/office/drawing/2014/main" id="{A5AC5883-17A7-959B-A505-F1A78F399A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038" y="4494213"/>
                        <a:ext cx="4127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8" name="Object 18">
            <a:extLst>
              <a:ext uri="{FF2B5EF4-FFF2-40B4-BE49-F238E27FC236}">
                <a16:creationId xmlns:a16="http://schemas.microsoft.com/office/drawing/2014/main" id="{1738AA7C-BB97-72A2-17BB-607C9058CB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8000" y="3279775"/>
          <a:ext cx="22352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188720" imgH="205953" progId="Equation.3">
                  <p:embed/>
                </p:oleObj>
              </mc:Choice>
              <mc:Fallback>
                <p:oleObj name="Equation" r:id="rId12" imgW="1188720" imgH="205953" progId="Equation.3">
                  <p:embed/>
                  <p:pic>
                    <p:nvPicPr>
                      <p:cNvPr id="291858" name="Object 18">
                        <a:extLst>
                          <a:ext uri="{FF2B5EF4-FFF2-40B4-BE49-F238E27FC236}">
                            <a16:creationId xmlns:a16="http://schemas.microsoft.com/office/drawing/2014/main" id="{1738AA7C-BB97-72A2-17BB-607C9058CB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3279775"/>
                        <a:ext cx="22352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59" name="Object 19">
            <a:extLst>
              <a:ext uri="{FF2B5EF4-FFF2-40B4-BE49-F238E27FC236}">
                <a16:creationId xmlns:a16="http://schemas.microsoft.com/office/drawing/2014/main" id="{7BA7B819-8660-D0C9-5276-7692447603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3248025"/>
          <a:ext cx="239553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88720" imgH="205953" progId="Equation.3">
                  <p:embed/>
                </p:oleObj>
              </mc:Choice>
              <mc:Fallback>
                <p:oleObj name="Equation" r:id="rId14" imgW="1188720" imgH="205953" progId="Equation.3">
                  <p:embed/>
                  <p:pic>
                    <p:nvPicPr>
                      <p:cNvPr id="291859" name="Object 19">
                        <a:extLst>
                          <a:ext uri="{FF2B5EF4-FFF2-40B4-BE49-F238E27FC236}">
                            <a16:creationId xmlns:a16="http://schemas.microsoft.com/office/drawing/2014/main" id="{7BA7B819-8660-D0C9-5276-7692447603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248025"/>
                        <a:ext cx="2395538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60" name="Object 20">
            <a:extLst>
              <a:ext uri="{FF2B5EF4-FFF2-40B4-BE49-F238E27FC236}">
                <a16:creationId xmlns:a16="http://schemas.microsoft.com/office/drawing/2014/main" id="{BF49A0B7-C500-DC6B-3381-F42DBD4E50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78238" y="5370513"/>
          <a:ext cx="14509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54486" imgH="190603" progId="Equation.3">
                  <p:embed/>
                </p:oleObj>
              </mc:Choice>
              <mc:Fallback>
                <p:oleObj name="Equation" r:id="rId16" imgW="754486" imgH="190603" progId="Equation.3">
                  <p:embed/>
                  <p:pic>
                    <p:nvPicPr>
                      <p:cNvPr id="291860" name="Object 20">
                        <a:extLst>
                          <a:ext uri="{FF2B5EF4-FFF2-40B4-BE49-F238E27FC236}">
                            <a16:creationId xmlns:a16="http://schemas.microsoft.com/office/drawing/2014/main" id="{BF49A0B7-C500-DC6B-3381-F42DBD4E50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8238" y="5370513"/>
                        <a:ext cx="145097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61" name="Object 21">
            <a:extLst>
              <a:ext uri="{FF2B5EF4-FFF2-40B4-BE49-F238E27FC236}">
                <a16:creationId xmlns:a16="http://schemas.microsoft.com/office/drawing/2014/main" id="{5125FD92-ED28-1F53-C188-F6F917F0A6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4788" y="5810250"/>
          <a:ext cx="347503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691853" imgH="205953" progId="Equation.3">
                  <p:embed/>
                </p:oleObj>
              </mc:Choice>
              <mc:Fallback>
                <p:oleObj name="Equation" r:id="rId18" imgW="1691853" imgH="205953" progId="Equation.3">
                  <p:embed/>
                  <p:pic>
                    <p:nvPicPr>
                      <p:cNvPr id="291861" name="Object 21">
                        <a:extLst>
                          <a:ext uri="{FF2B5EF4-FFF2-40B4-BE49-F238E27FC236}">
                            <a16:creationId xmlns:a16="http://schemas.microsoft.com/office/drawing/2014/main" id="{5125FD92-ED28-1F53-C188-F6F917F0A6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788" y="5810250"/>
                        <a:ext cx="347503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7066990-2ECF-A2F2-5400-EC54C8554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/>
              <a:t>Mixture Example</a:t>
            </a:r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E82D8BBC-36E4-6277-FFED-FA76290ED5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86868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200 cm</a:t>
            </a:r>
            <a:r>
              <a:rPr lang="en-US" altLang="en-US" baseline="30000">
                <a:latin typeface="Times New Roman" panose="02020603050405020304" pitchFamily="18" charset="0"/>
              </a:rPr>
              <a:t>3</a:t>
            </a:r>
            <a:r>
              <a:rPr lang="en-US" altLang="en-US">
                <a:latin typeface="Times New Roman" panose="02020603050405020304" pitchFamily="18" charset="0"/>
              </a:rPr>
              <a:t> of hot water at 95</a:t>
            </a:r>
            <a:r>
              <a:rPr lang="en-US" altLang="en-US" baseline="30000">
                <a:latin typeface="Times New Roman" panose="02020603050405020304" pitchFamily="18" charset="0"/>
              </a:rPr>
              <a:t>o</a:t>
            </a:r>
            <a:r>
              <a:rPr lang="en-US" altLang="en-US">
                <a:latin typeface="Times New Roman" panose="02020603050405020304" pitchFamily="18" charset="0"/>
              </a:rPr>
              <a:t>C is poured into a 150 g glass cup initially at 25</a:t>
            </a:r>
            <a:r>
              <a:rPr lang="en-US" altLang="en-US" baseline="30000">
                <a:latin typeface="Times New Roman" panose="02020603050405020304" pitchFamily="18" charset="0"/>
              </a:rPr>
              <a:t>o</a:t>
            </a:r>
            <a:r>
              <a:rPr lang="en-US" altLang="en-US">
                <a:latin typeface="Times New Roman" panose="02020603050405020304" pitchFamily="18" charset="0"/>
              </a:rPr>
              <a:t>C.  What is the final temperature of the mixture when equilibrium is reached, assuming no heat flows to the surroundings.</a:t>
            </a:r>
          </a:p>
        </p:txBody>
      </p:sp>
      <p:sp>
        <p:nvSpPr>
          <p:cNvPr id="292868" name="Line 4">
            <a:extLst>
              <a:ext uri="{FF2B5EF4-FFF2-40B4-BE49-F238E27FC236}">
                <a16:creationId xmlns:a16="http://schemas.microsoft.com/office/drawing/2014/main" id="{4D83109F-874F-67ED-14FA-8CB8222851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4857750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2F2E6B13-8BEB-224D-FE50-841F01471F6E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3943350"/>
            <a:ext cx="1676400" cy="2209800"/>
            <a:chOff x="3984" y="2736"/>
            <a:chExt cx="1056" cy="1392"/>
          </a:xfrm>
        </p:grpSpPr>
        <p:grpSp>
          <p:nvGrpSpPr>
            <p:cNvPr id="47119" name="Group 6">
              <a:extLst>
                <a:ext uri="{FF2B5EF4-FFF2-40B4-BE49-F238E27FC236}">
                  <a16:creationId xmlns:a16="http://schemas.microsoft.com/office/drawing/2014/main" id="{61949454-4F64-D0BF-4D1E-AFF2E0E094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84" y="2736"/>
              <a:ext cx="1056" cy="1392"/>
              <a:chOff x="480" y="2688"/>
              <a:chExt cx="1056" cy="1392"/>
            </a:xfrm>
          </p:grpSpPr>
          <p:sp>
            <p:nvSpPr>
              <p:cNvPr id="47121" name="AutoShape 7">
                <a:extLst>
                  <a:ext uri="{FF2B5EF4-FFF2-40B4-BE49-F238E27FC236}">
                    <a16:creationId xmlns:a16="http://schemas.microsoft.com/office/drawing/2014/main" id="{B5759027-243D-7CD0-5A8A-F1456FDA94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928"/>
                <a:ext cx="960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122" name="Line 8">
                <a:extLst>
                  <a:ext uri="{FF2B5EF4-FFF2-40B4-BE49-F238E27FC236}">
                    <a16:creationId xmlns:a16="http://schemas.microsoft.com/office/drawing/2014/main" id="{0B3B376F-C37B-18AF-61D2-F83921F2D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3" name="Line 9">
                <a:extLst>
                  <a:ext uri="{FF2B5EF4-FFF2-40B4-BE49-F238E27FC236}">
                    <a16:creationId xmlns:a16="http://schemas.microsoft.com/office/drawing/2014/main" id="{37F941D6-D6FD-4AF3-45A4-FF841DBE3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8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4" name="Line 10">
                <a:extLst>
                  <a:ext uri="{FF2B5EF4-FFF2-40B4-BE49-F238E27FC236}">
                    <a16:creationId xmlns:a16="http://schemas.microsoft.com/office/drawing/2014/main" id="{466C485E-34C9-3FB9-9BB2-1ED8C7AC9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4080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47120" name="Object 11">
              <a:extLst>
                <a:ext uri="{FF2B5EF4-FFF2-40B4-BE49-F238E27FC236}">
                  <a16:creationId xmlns:a16="http://schemas.microsoft.com/office/drawing/2014/main" id="{6BF3958C-60E0-ACF9-FCA4-DABCF21E23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68" y="3168"/>
            <a:ext cx="327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44603" imgH="205953" progId="Equation.3">
                    <p:embed/>
                  </p:oleObj>
                </mc:Choice>
                <mc:Fallback>
                  <p:oleObj name="Equation" r:id="rId2" imgW="144603" imgH="205953" progId="Equation.3">
                    <p:embed/>
                    <p:pic>
                      <p:nvPicPr>
                        <p:cNvPr id="47120" name="Object 11">
                          <a:extLst>
                            <a:ext uri="{FF2B5EF4-FFF2-40B4-BE49-F238E27FC236}">
                              <a16:creationId xmlns:a16="http://schemas.microsoft.com/office/drawing/2014/main" id="{6BF3958C-60E0-ACF9-FCA4-DABCF21E23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3168"/>
                          <a:ext cx="327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2">
            <a:extLst>
              <a:ext uri="{FF2B5EF4-FFF2-40B4-BE49-F238E27FC236}">
                <a16:creationId xmlns:a16="http://schemas.microsoft.com/office/drawing/2014/main" id="{E873A07F-168A-4AA0-F239-0A99FB82F538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943350"/>
            <a:ext cx="2209800" cy="2209800"/>
            <a:chOff x="480" y="2736"/>
            <a:chExt cx="1392" cy="1392"/>
          </a:xfrm>
        </p:grpSpPr>
        <p:grpSp>
          <p:nvGrpSpPr>
            <p:cNvPr id="47111" name="Group 13">
              <a:extLst>
                <a:ext uri="{FF2B5EF4-FFF2-40B4-BE49-F238E27FC236}">
                  <a16:creationId xmlns:a16="http://schemas.microsoft.com/office/drawing/2014/main" id="{4B2AE813-ACC5-AD6C-B218-49CAD683A6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2736"/>
              <a:ext cx="1056" cy="1392"/>
              <a:chOff x="480" y="2688"/>
              <a:chExt cx="1056" cy="1392"/>
            </a:xfrm>
          </p:grpSpPr>
          <p:sp>
            <p:nvSpPr>
              <p:cNvPr id="47115" name="AutoShape 14">
                <a:extLst>
                  <a:ext uri="{FF2B5EF4-FFF2-40B4-BE49-F238E27FC236}">
                    <a16:creationId xmlns:a16="http://schemas.microsoft.com/office/drawing/2014/main" id="{7EF35E36-1B42-90C8-D93B-4F3A399FF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928"/>
                <a:ext cx="960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116" name="Line 15">
                <a:extLst>
                  <a:ext uri="{FF2B5EF4-FFF2-40B4-BE49-F238E27FC236}">
                    <a16:creationId xmlns:a16="http://schemas.microsoft.com/office/drawing/2014/main" id="{8BCD2556-8DD0-B248-009A-91E463017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17" name="Line 16">
                <a:extLst>
                  <a:ext uri="{FF2B5EF4-FFF2-40B4-BE49-F238E27FC236}">
                    <a16:creationId xmlns:a16="http://schemas.microsoft.com/office/drawing/2014/main" id="{7011C0D0-39AF-34FA-9B8E-BC4FCC514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8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18" name="Line 17">
                <a:extLst>
                  <a:ext uri="{FF2B5EF4-FFF2-40B4-BE49-F238E27FC236}">
                    <a16:creationId xmlns:a16="http://schemas.microsoft.com/office/drawing/2014/main" id="{8D7B10DA-8021-3FEE-3B39-FBDF577F0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4080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47112" name="Object 18">
              <a:extLst>
                <a:ext uri="{FF2B5EF4-FFF2-40B4-BE49-F238E27FC236}">
                  <a16:creationId xmlns:a16="http://schemas.microsoft.com/office/drawing/2014/main" id="{E73F1F66-348A-57D5-3E16-E99D6712B2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0" y="3120"/>
            <a:ext cx="559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35138" imgH="167577" progId="Equation.3">
                    <p:embed/>
                  </p:oleObj>
                </mc:Choice>
                <mc:Fallback>
                  <p:oleObj name="Equation" r:id="rId4" imgW="335138" imgH="167577" progId="Equation.3">
                    <p:embed/>
                    <p:pic>
                      <p:nvPicPr>
                        <p:cNvPr id="47112" name="Object 18">
                          <a:extLst>
                            <a:ext uri="{FF2B5EF4-FFF2-40B4-BE49-F238E27FC236}">
                              <a16:creationId xmlns:a16="http://schemas.microsoft.com/office/drawing/2014/main" id="{E73F1F66-348A-57D5-3E16-E99D6712B2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120"/>
                          <a:ext cx="559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3" name="Object 19">
              <a:extLst>
                <a:ext uri="{FF2B5EF4-FFF2-40B4-BE49-F238E27FC236}">
                  <a16:creationId xmlns:a16="http://schemas.microsoft.com/office/drawing/2014/main" id="{1B7DC173-4AA3-5C62-A275-CF12C01036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3792"/>
            <a:ext cx="48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35138" imgH="167577" progId="Equation.3">
                    <p:embed/>
                  </p:oleObj>
                </mc:Choice>
                <mc:Fallback>
                  <p:oleObj name="Equation" r:id="rId6" imgW="335138" imgH="167577" progId="Equation.3">
                    <p:embed/>
                    <p:pic>
                      <p:nvPicPr>
                        <p:cNvPr id="47113" name="Object 19">
                          <a:extLst>
                            <a:ext uri="{FF2B5EF4-FFF2-40B4-BE49-F238E27FC236}">
                              <a16:creationId xmlns:a16="http://schemas.microsoft.com/office/drawing/2014/main" id="{1B7DC173-4AA3-5C62-A275-CF12C01036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3792"/>
                          <a:ext cx="48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4" name="Line 20">
              <a:extLst>
                <a:ext uri="{FF2B5EF4-FFF2-40B4-BE49-F238E27FC236}">
                  <a16:creationId xmlns:a16="http://schemas.microsoft.com/office/drawing/2014/main" id="{B15BFAD2-2DFE-30E3-081B-A4C43AC7A5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92" y="3456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504BC20-82E2-C8E5-35A3-919ED815A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74863" y="0"/>
            <a:ext cx="4114800" cy="838200"/>
          </a:xfrm>
        </p:spPr>
        <p:txBody>
          <a:bodyPr/>
          <a:lstStyle/>
          <a:p>
            <a:pPr eaLnBrk="1" hangingPunct="1"/>
            <a:r>
              <a:rPr lang="en-US" altLang="en-US"/>
              <a:t>Mixture Example</a:t>
            </a:r>
          </a:p>
        </p:txBody>
      </p:sp>
      <p:sp>
        <p:nvSpPr>
          <p:cNvPr id="293891" name="Text Box 3">
            <a:extLst>
              <a:ext uri="{FF2B5EF4-FFF2-40B4-BE49-F238E27FC236}">
                <a16:creationId xmlns:a16="http://schemas.microsoft.com/office/drawing/2014/main" id="{FBD84CCC-F791-2677-53E8-38FCE131C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25750"/>
            <a:ext cx="868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What is the mass of 200 cm</a:t>
            </a:r>
            <a:r>
              <a:rPr lang="en-US" altLang="en-US" sz="2800" baseline="30000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 of water?</a:t>
            </a:r>
          </a:p>
        </p:txBody>
      </p:sp>
      <p:grpSp>
        <p:nvGrpSpPr>
          <p:cNvPr id="48132" name="Group 24">
            <a:extLst>
              <a:ext uri="{FF2B5EF4-FFF2-40B4-BE49-F238E27FC236}">
                <a16:creationId xmlns:a16="http://schemas.microsoft.com/office/drawing/2014/main" id="{4CB539D5-D2E5-6726-4592-401F52407097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203325"/>
            <a:ext cx="2851150" cy="1266825"/>
            <a:chOff x="2832" y="0"/>
            <a:chExt cx="2784" cy="1392"/>
          </a:xfrm>
        </p:grpSpPr>
        <p:sp>
          <p:nvSpPr>
            <p:cNvPr id="48138" name="Line 4">
              <a:extLst>
                <a:ext uri="{FF2B5EF4-FFF2-40B4-BE49-F238E27FC236}">
                  <a16:creationId xmlns:a16="http://schemas.microsoft.com/office/drawing/2014/main" id="{2B3A63FB-9815-4B04-0521-7C69B65B3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296"/>
              <a:ext cx="81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139" name="Group 5">
              <a:extLst>
                <a:ext uri="{FF2B5EF4-FFF2-40B4-BE49-F238E27FC236}">
                  <a16:creationId xmlns:a16="http://schemas.microsoft.com/office/drawing/2014/main" id="{5CD5D56C-B621-586E-C507-0E5FD1AF8E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0"/>
              <a:ext cx="1056" cy="1392"/>
              <a:chOff x="480" y="2688"/>
              <a:chExt cx="1056" cy="1392"/>
            </a:xfrm>
          </p:grpSpPr>
          <p:sp>
            <p:nvSpPr>
              <p:cNvPr id="48149" name="AutoShape 6">
                <a:extLst>
                  <a:ext uri="{FF2B5EF4-FFF2-40B4-BE49-F238E27FC236}">
                    <a16:creationId xmlns:a16="http://schemas.microsoft.com/office/drawing/2014/main" id="{C0F4EB6D-04E3-C1EB-E488-6EE2C1CF76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928"/>
                <a:ext cx="960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0" name="Line 7">
                <a:extLst>
                  <a:ext uri="{FF2B5EF4-FFF2-40B4-BE49-F238E27FC236}">
                    <a16:creationId xmlns:a16="http://schemas.microsoft.com/office/drawing/2014/main" id="{FEE77DA4-0593-B4B7-2E35-B34E19BAF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1" name="Line 8">
                <a:extLst>
                  <a:ext uri="{FF2B5EF4-FFF2-40B4-BE49-F238E27FC236}">
                    <a16:creationId xmlns:a16="http://schemas.microsoft.com/office/drawing/2014/main" id="{DEEAABFF-8DD9-DA34-8D4C-588DB1201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8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52" name="Line 9">
                <a:extLst>
                  <a:ext uri="{FF2B5EF4-FFF2-40B4-BE49-F238E27FC236}">
                    <a16:creationId xmlns:a16="http://schemas.microsoft.com/office/drawing/2014/main" id="{C02C4C18-4F60-66F1-5B4D-9A727BD91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4080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40" name="Group 10">
              <a:extLst>
                <a:ext uri="{FF2B5EF4-FFF2-40B4-BE49-F238E27FC236}">
                  <a16:creationId xmlns:a16="http://schemas.microsoft.com/office/drawing/2014/main" id="{D470C544-6600-8096-F45A-F001C9419F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0" y="0"/>
              <a:ext cx="1056" cy="1392"/>
              <a:chOff x="480" y="2688"/>
              <a:chExt cx="1056" cy="1392"/>
            </a:xfrm>
          </p:grpSpPr>
          <p:sp>
            <p:nvSpPr>
              <p:cNvPr id="48145" name="AutoShape 11">
                <a:extLst>
                  <a:ext uri="{FF2B5EF4-FFF2-40B4-BE49-F238E27FC236}">
                    <a16:creationId xmlns:a16="http://schemas.microsoft.com/office/drawing/2014/main" id="{E08A25AB-DDC8-45A2-0218-5DD152924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928"/>
                <a:ext cx="960" cy="115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00 h 21600"/>
                  <a:gd name="T14" fmla="*/ 17100 w 21600"/>
                  <a:gd name="T15" fmla="*/ 171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46" name="Line 12">
                <a:extLst>
                  <a:ext uri="{FF2B5EF4-FFF2-40B4-BE49-F238E27FC236}">
                    <a16:creationId xmlns:a16="http://schemas.microsoft.com/office/drawing/2014/main" id="{D716E9A9-169C-2CC1-78C2-512578BDF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0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47" name="Line 13">
                <a:extLst>
                  <a:ext uri="{FF2B5EF4-FFF2-40B4-BE49-F238E27FC236}">
                    <a16:creationId xmlns:a16="http://schemas.microsoft.com/office/drawing/2014/main" id="{FBE4383E-9ABC-BFFE-0202-D246DB32E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48" y="2688"/>
                <a:ext cx="288" cy="1392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48" name="Line 14">
                <a:extLst>
                  <a:ext uri="{FF2B5EF4-FFF2-40B4-BE49-F238E27FC236}">
                    <a16:creationId xmlns:a16="http://schemas.microsoft.com/office/drawing/2014/main" id="{F7C5AC62-5860-0E0C-231F-773EB89F9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4080"/>
                <a:ext cx="480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48141" name="Object 15">
              <a:extLst>
                <a:ext uri="{FF2B5EF4-FFF2-40B4-BE49-F238E27FC236}">
                  <a16:creationId xmlns:a16="http://schemas.microsoft.com/office/drawing/2014/main" id="{98D0CE08-AC92-2ED7-90C8-EBD2A80EA1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480"/>
            <a:ext cx="327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44603" imgH="205953" progId="Equation.3">
                    <p:embed/>
                  </p:oleObj>
                </mc:Choice>
                <mc:Fallback>
                  <p:oleObj name="Equation" r:id="rId2" imgW="144603" imgH="205953" progId="Equation.3">
                    <p:embed/>
                    <p:pic>
                      <p:nvPicPr>
                        <p:cNvPr id="48141" name="Object 15">
                          <a:extLst>
                            <a:ext uri="{FF2B5EF4-FFF2-40B4-BE49-F238E27FC236}">
                              <a16:creationId xmlns:a16="http://schemas.microsoft.com/office/drawing/2014/main" id="{98D0CE08-AC92-2ED7-90C8-EBD2A80EA1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480"/>
                          <a:ext cx="327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2" name="Object 16">
              <a:extLst>
                <a:ext uri="{FF2B5EF4-FFF2-40B4-BE49-F238E27FC236}">
                  <a16:creationId xmlns:a16="http://schemas.microsoft.com/office/drawing/2014/main" id="{D912EFE9-43FD-CE48-6388-B5F638564E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2" y="432"/>
            <a:ext cx="559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35138" imgH="167577" progId="Equation.3">
                    <p:embed/>
                  </p:oleObj>
                </mc:Choice>
                <mc:Fallback>
                  <p:oleObj name="Equation" r:id="rId4" imgW="335138" imgH="167577" progId="Equation.3">
                    <p:embed/>
                    <p:pic>
                      <p:nvPicPr>
                        <p:cNvPr id="48142" name="Object 16">
                          <a:extLst>
                            <a:ext uri="{FF2B5EF4-FFF2-40B4-BE49-F238E27FC236}">
                              <a16:creationId xmlns:a16="http://schemas.microsoft.com/office/drawing/2014/main" id="{D912EFE9-43FD-CE48-6388-B5F638564E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432"/>
                          <a:ext cx="559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3" name="Object 17">
              <a:extLst>
                <a:ext uri="{FF2B5EF4-FFF2-40B4-BE49-F238E27FC236}">
                  <a16:creationId xmlns:a16="http://schemas.microsoft.com/office/drawing/2014/main" id="{E9C49313-21C6-667D-3D75-AC160270CE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92" y="912"/>
            <a:ext cx="48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35138" imgH="167577" progId="Equation.3">
                    <p:embed/>
                  </p:oleObj>
                </mc:Choice>
                <mc:Fallback>
                  <p:oleObj name="Equation" r:id="rId6" imgW="335138" imgH="167577" progId="Equation.3">
                    <p:embed/>
                    <p:pic>
                      <p:nvPicPr>
                        <p:cNvPr id="48143" name="Object 17">
                          <a:extLst>
                            <a:ext uri="{FF2B5EF4-FFF2-40B4-BE49-F238E27FC236}">
                              <a16:creationId xmlns:a16="http://schemas.microsoft.com/office/drawing/2014/main" id="{E9C49313-21C6-667D-3D75-AC160270CE9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912"/>
                          <a:ext cx="48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4" name="Line 18">
              <a:extLst>
                <a:ext uri="{FF2B5EF4-FFF2-40B4-BE49-F238E27FC236}">
                  <a16:creationId xmlns:a16="http://schemas.microsoft.com/office/drawing/2014/main" id="{57F8C4EC-3A57-AD8D-152B-03E21CA414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44" y="672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3907" name="Text Box 19">
            <a:extLst>
              <a:ext uri="{FF2B5EF4-FFF2-40B4-BE49-F238E27FC236}">
                <a16:creationId xmlns:a16="http://schemas.microsoft.com/office/drawing/2014/main" id="{5E132F40-D959-866F-BBA0-5E2D03AAB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2743200"/>
            <a:ext cx="2667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200 g</a:t>
            </a:r>
          </a:p>
        </p:txBody>
      </p:sp>
      <p:graphicFrame>
        <p:nvGraphicFramePr>
          <p:cNvPr id="293908" name="Object 20">
            <a:extLst>
              <a:ext uri="{FF2B5EF4-FFF2-40B4-BE49-F238E27FC236}">
                <a16:creationId xmlns:a16="http://schemas.microsoft.com/office/drawing/2014/main" id="{CA0A7D0D-8E97-C3A1-4856-4143F0F572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750" y="3522663"/>
          <a:ext cx="509270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844111" imgH="205953" progId="Equation.3">
                  <p:embed/>
                </p:oleObj>
              </mc:Choice>
              <mc:Fallback>
                <p:oleObj name="Equation" r:id="rId8" imgW="1844111" imgH="205953" progId="Equation.3">
                  <p:embed/>
                  <p:pic>
                    <p:nvPicPr>
                      <p:cNvPr id="293908" name="Object 20">
                        <a:extLst>
                          <a:ext uri="{FF2B5EF4-FFF2-40B4-BE49-F238E27FC236}">
                            <a16:creationId xmlns:a16="http://schemas.microsoft.com/office/drawing/2014/main" id="{CA0A7D0D-8E97-C3A1-4856-4143F0F572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3522663"/>
                        <a:ext cx="5092700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09" name="Object 21">
            <a:extLst>
              <a:ext uri="{FF2B5EF4-FFF2-40B4-BE49-F238E27FC236}">
                <a16:creationId xmlns:a16="http://schemas.microsoft.com/office/drawing/2014/main" id="{5C0D8310-8F59-6A73-E3E3-E5C6171088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4456113"/>
          <a:ext cx="91440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954886" imgH="243903" progId="Equation.3">
                  <p:embed/>
                </p:oleObj>
              </mc:Choice>
              <mc:Fallback>
                <p:oleObj name="Equation" r:id="rId10" imgW="3954886" imgH="243903" progId="Equation.3">
                  <p:embed/>
                  <p:pic>
                    <p:nvPicPr>
                      <p:cNvPr id="293909" name="Object 21">
                        <a:extLst>
                          <a:ext uri="{FF2B5EF4-FFF2-40B4-BE49-F238E27FC236}">
                            <a16:creationId xmlns:a16="http://schemas.microsoft.com/office/drawing/2014/main" id="{5C0D8310-8F59-6A73-E3E3-E5C6171088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456113"/>
                        <a:ext cx="914400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10" name="Object 22">
            <a:extLst>
              <a:ext uri="{FF2B5EF4-FFF2-40B4-BE49-F238E27FC236}">
                <a16:creationId xmlns:a16="http://schemas.microsoft.com/office/drawing/2014/main" id="{C3409E8A-F157-4F54-C1A9-29707ADF55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27263" y="5162550"/>
          <a:ext cx="46005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73403" imgH="205953" progId="Equation.3">
                  <p:embed/>
                </p:oleObj>
              </mc:Choice>
              <mc:Fallback>
                <p:oleObj name="Equation" r:id="rId12" imgW="1973403" imgH="205953" progId="Equation.3">
                  <p:embed/>
                  <p:pic>
                    <p:nvPicPr>
                      <p:cNvPr id="293910" name="Object 22">
                        <a:extLst>
                          <a:ext uri="{FF2B5EF4-FFF2-40B4-BE49-F238E27FC236}">
                            <a16:creationId xmlns:a16="http://schemas.microsoft.com/office/drawing/2014/main" id="{C3409E8A-F157-4F54-C1A9-29707ADF55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5162550"/>
                        <a:ext cx="460057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11" name="Object 23">
            <a:extLst>
              <a:ext uri="{FF2B5EF4-FFF2-40B4-BE49-F238E27FC236}">
                <a16:creationId xmlns:a16="http://schemas.microsoft.com/office/drawing/2014/main" id="{3AAB21B4-B880-6F12-AB83-6E23989CF1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92513" y="5651500"/>
          <a:ext cx="186213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77453" imgH="220877" progId="Equation.3">
                  <p:embed/>
                </p:oleObj>
              </mc:Choice>
              <mc:Fallback>
                <p:oleObj name="Equation" r:id="rId14" imgW="777453" imgH="220877" progId="Equation.3">
                  <p:embed/>
                  <p:pic>
                    <p:nvPicPr>
                      <p:cNvPr id="293911" name="Object 23">
                        <a:extLst>
                          <a:ext uri="{FF2B5EF4-FFF2-40B4-BE49-F238E27FC236}">
                            <a16:creationId xmlns:a16="http://schemas.microsoft.com/office/drawing/2014/main" id="{3AAB21B4-B880-6F12-AB83-6E23989CF1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5651500"/>
                        <a:ext cx="1862137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3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1" grpId="0" autoUpdateAnimBg="0"/>
      <p:bldP spid="29390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EF27F9E-E799-50C1-C09B-DD7A95A7A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 Center of Mass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E32746A-34BC-975D-780B-AB9B0D00E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83200" cy="4525963"/>
          </a:xfrm>
        </p:spPr>
        <p:txBody>
          <a:bodyPr/>
          <a:lstStyle/>
          <a:p>
            <a:pPr eaLnBrk="1" hangingPunct="1"/>
            <a:r>
              <a:rPr lang="en-US" altLang="en-US" sz="2800"/>
              <a:t>Recall that</a:t>
            </a:r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Where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For a group of molecules</a:t>
            </a:r>
          </a:p>
        </p:txBody>
      </p:sp>
      <p:sp>
        <p:nvSpPr>
          <p:cNvPr id="20484" name="Rectangle 8">
            <a:extLst>
              <a:ext uri="{FF2B5EF4-FFF2-40B4-BE49-F238E27FC236}">
                <a16:creationId xmlns:a16="http://schemas.microsoft.com/office/drawing/2014/main" id="{A7F9B666-BE9D-EE8D-5B08-76E4819EA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0485" name="Object 7">
            <a:extLst>
              <a:ext uri="{FF2B5EF4-FFF2-40B4-BE49-F238E27FC236}">
                <a16:creationId xmlns:a16="http://schemas.microsoft.com/office/drawing/2014/main" id="{77B5D6CD-DA0B-10B9-F107-23E78BB689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8488" y="2284413"/>
          <a:ext cx="131445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309" imgH="393529" progId="Equation.3">
                  <p:embed/>
                </p:oleObj>
              </mc:Choice>
              <mc:Fallback>
                <p:oleObj name="Equation" r:id="rId2" imgW="901309" imgH="393529" progId="Equation.3">
                  <p:embed/>
                  <p:pic>
                    <p:nvPicPr>
                      <p:cNvPr id="20485" name="Object 7">
                        <a:extLst>
                          <a:ext uri="{FF2B5EF4-FFF2-40B4-BE49-F238E27FC236}">
                            <a16:creationId xmlns:a16="http://schemas.microsoft.com/office/drawing/2014/main" id="{77B5D6CD-DA0B-10B9-F107-23E78BB689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2284413"/>
                        <a:ext cx="1314450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Rectangle 10">
            <a:extLst>
              <a:ext uri="{FF2B5EF4-FFF2-40B4-BE49-F238E27FC236}">
                <a16:creationId xmlns:a16="http://schemas.microsoft.com/office/drawing/2014/main" id="{93A11CD1-BC15-671F-21EF-3F69B0F15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0487" name="Object 9">
            <a:extLst>
              <a:ext uri="{FF2B5EF4-FFF2-40B4-BE49-F238E27FC236}">
                <a16:creationId xmlns:a16="http://schemas.microsoft.com/office/drawing/2014/main" id="{56D73FF9-1E1D-BE65-0D5D-78F2899C61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28863" y="3179763"/>
          <a:ext cx="11334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2808" imgH="342751" progId="Equation.3">
                  <p:embed/>
                </p:oleObj>
              </mc:Choice>
              <mc:Fallback>
                <p:oleObj name="Equation" r:id="rId4" imgW="672808" imgH="342751" progId="Equation.3">
                  <p:embed/>
                  <p:pic>
                    <p:nvPicPr>
                      <p:cNvPr id="20487" name="Object 9">
                        <a:extLst>
                          <a:ext uri="{FF2B5EF4-FFF2-40B4-BE49-F238E27FC236}">
                            <a16:creationId xmlns:a16="http://schemas.microsoft.com/office/drawing/2014/main" id="{56D73FF9-1E1D-BE65-0D5D-78F2899C61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3179763"/>
                        <a:ext cx="11334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8" name="Rectangle 12">
            <a:extLst>
              <a:ext uri="{FF2B5EF4-FFF2-40B4-BE49-F238E27FC236}">
                <a16:creationId xmlns:a16="http://schemas.microsoft.com/office/drawing/2014/main" id="{4CABEF72-059A-42C3-D0B0-6557F24FE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20489" name="Object 11">
            <a:extLst>
              <a:ext uri="{FF2B5EF4-FFF2-40B4-BE49-F238E27FC236}">
                <a16:creationId xmlns:a16="http://schemas.microsoft.com/office/drawing/2014/main" id="{F4C6B2EF-010F-E9B9-10D1-9896F72586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51075" y="4849813"/>
          <a:ext cx="12446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447" imgH="533169" progId="Equation.3">
                  <p:embed/>
                </p:oleObj>
              </mc:Choice>
              <mc:Fallback>
                <p:oleObj name="Equation" r:id="rId6" imgW="812447" imgH="533169" progId="Equation.3">
                  <p:embed/>
                  <p:pic>
                    <p:nvPicPr>
                      <p:cNvPr id="20489" name="Object 11">
                        <a:extLst>
                          <a:ext uri="{FF2B5EF4-FFF2-40B4-BE49-F238E27FC236}">
                            <a16:creationId xmlns:a16="http://schemas.microsoft.com/office/drawing/2014/main" id="{F4C6B2EF-010F-E9B9-10D1-9896F72586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1075" y="4849813"/>
                        <a:ext cx="124460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90" name="Picture 14" descr="pipe wrench by johnny_automatic - a pipe wrnech">
            <a:extLst>
              <a:ext uri="{FF2B5EF4-FFF2-40B4-BE49-F238E27FC236}">
                <a16:creationId xmlns:a16="http://schemas.microsoft.com/office/drawing/2014/main" id="{7438B7E6-624F-11FD-9DCA-43F417C3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3441700"/>
            <a:ext cx="635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91" name="Straight Connector 2">
            <a:extLst>
              <a:ext uri="{FF2B5EF4-FFF2-40B4-BE49-F238E27FC236}">
                <a16:creationId xmlns:a16="http://schemas.microsoft.com/office/drawing/2014/main" id="{BE847BDE-B131-E657-3689-8CB039AC4A2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96225" y="2511425"/>
            <a:ext cx="0" cy="9302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492" name="Picture 14" descr="pipe wrench by johnny_automatic - a pipe wrnech">
            <a:extLst>
              <a:ext uri="{FF2B5EF4-FFF2-40B4-BE49-F238E27FC236}">
                <a16:creationId xmlns:a16="http://schemas.microsoft.com/office/drawing/2014/main" id="{25B31E97-DAFF-18E4-B7B0-0CF9A0D05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7690207">
            <a:off x="5538788" y="3298825"/>
            <a:ext cx="635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93" name="Straight Connector 16">
            <a:extLst>
              <a:ext uri="{FF2B5EF4-FFF2-40B4-BE49-F238E27FC236}">
                <a16:creationId xmlns:a16="http://schemas.microsoft.com/office/drawing/2014/main" id="{1C3A82CE-1A12-EA89-CCD7-3290D1FB7BC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48288" y="2511425"/>
            <a:ext cx="0" cy="20431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Straight Connector 27">
            <a:extLst>
              <a:ext uri="{FF2B5EF4-FFF2-40B4-BE49-F238E27FC236}">
                <a16:creationId xmlns:a16="http://schemas.microsoft.com/office/drawing/2014/main" id="{9F125D4F-6E19-774D-F64B-AC4A93E7860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896225" y="3413125"/>
            <a:ext cx="14288" cy="2843213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5" name="Straight Connector 29">
            <a:extLst>
              <a:ext uri="{FF2B5EF4-FFF2-40B4-BE49-F238E27FC236}">
                <a16:creationId xmlns:a16="http://schemas.microsoft.com/office/drawing/2014/main" id="{A01B5A6D-0892-66E9-8C6B-7C6E55437D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791075" y="3771900"/>
            <a:ext cx="1987550" cy="1593850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6" name="Straight Connector 36">
            <a:extLst>
              <a:ext uri="{FF2B5EF4-FFF2-40B4-BE49-F238E27FC236}">
                <a16:creationId xmlns:a16="http://schemas.microsoft.com/office/drawing/2014/main" id="{BEEFAAAB-E340-E27E-2E95-30A820F22BB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334000" y="4554538"/>
            <a:ext cx="0" cy="1135062"/>
          </a:xfrm>
          <a:prstGeom prst="line">
            <a:avLst/>
          </a:prstGeom>
          <a:noFill/>
          <a:ln w="9525" algn="ctr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>
            <a:extLst>
              <a:ext uri="{FF2B5EF4-FFF2-40B4-BE49-F238E27FC236}">
                <a16:creationId xmlns:a16="http://schemas.microsoft.com/office/drawing/2014/main" id="{3F8BF170-9186-A2CA-8DDF-97DD30FE904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</a:t>
            </a:r>
          </a:p>
        </p:txBody>
      </p:sp>
      <p:sp>
        <p:nvSpPr>
          <p:cNvPr id="49155" name="Rectangle 5">
            <a:extLst>
              <a:ext uri="{FF2B5EF4-FFF2-40B4-BE49-F238E27FC236}">
                <a16:creationId xmlns:a16="http://schemas.microsoft.com/office/drawing/2014/main" id="{54F8142C-FF63-D53F-81E9-21326C97EE8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5"/>
          <p:cNvSpPr>
            <a:spLocks noChangeArrowheads="1"/>
          </p:cNvSpPr>
          <p:nvPr/>
        </p:nvSpPr>
        <p:spPr bwMode="auto">
          <a:xfrm rot="992343">
            <a:off x="7648992" y="1876047"/>
            <a:ext cx="107389" cy="37662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7" name="Rectangle 15"/>
          <p:cNvSpPr>
            <a:spLocks noChangeArrowheads="1"/>
          </p:cNvSpPr>
          <p:nvPr/>
        </p:nvSpPr>
        <p:spPr bwMode="auto">
          <a:xfrm rot="16878347">
            <a:off x="7739937" y="2091022"/>
            <a:ext cx="113533" cy="35182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 rot="18465584" flipH="1">
            <a:off x="1931806" y="3767926"/>
            <a:ext cx="303845" cy="943541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 rot="15133295" flipH="1">
            <a:off x="1257414" y="3708641"/>
            <a:ext cx="334176" cy="88658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>
            <a:off x="766355" y="4437014"/>
            <a:ext cx="8190411" cy="431074"/>
          </a:xfrm>
          <a:custGeom>
            <a:avLst/>
            <a:gdLst>
              <a:gd name="connsiteX0" fmla="*/ 0 w 8190411"/>
              <a:gd name="connsiteY0" fmla="*/ 287383 h 431074"/>
              <a:gd name="connsiteX1" fmla="*/ 1175657 w 8190411"/>
              <a:gd name="connsiteY1" fmla="*/ 182880 h 431074"/>
              <a:gd name="connsiteX2" fmla="*/ 1776548 w 8190411"/>
              <a:gd name="connsiteY2" fmla="*/ 365760 h 431074"/>
              <a:gd name="connsiteX3" fmla="*/ 2599508 w 8190411"/>
              <a:gd name="connsiteY3" fmla="*/ 195943 h 431074"/>
              <a:gd name="connsiteX4" fmla="*/ 3487782 w 8190411"/>
              <a:gd name="connsiteY4" fmla="*/ 352697 h 431074"/>
              <a:gd name="connsiteX5" fmla="*/ 4062548 w 8190411"/>
              <a:gd name="connsiteY5" fmla="*/ 143691 h 431074"/>
              <a:gd name="connsiteX6" fmla="*/ 4689565 w 8190411"/>
              <a:gd name="connsiteY6" fmla="*/ 352697 h 431074"/>
              <a:gd name="connsiteX7" fmla="*/ 5656217 w 8190411"/>
              <a:gd name="connsiteY7" fmla="*/ 0 h 431074"/>
              <a:gd name="connsiteX8" fmla="*/ 6635931 w 8190411"/>
              <a:gd name="connsiteY8" fmla="*/ 431074 h 431074"/>
              <a:gd name="connsiteX9" fmla="*/ 7184571 w 8190411"/>
              <a:gd name="connsiteY9" fmla="*/ 261257 h 431074"/>
              <a:gd name="connsiteX10" fmla="*/ 7707085 w 8190411"/>
              <a:gd name="connsiteY10" fmla="*/ 391885 h 431074"/>
              <a:gd name="connsiteX11" fmla="*/ 8190411 w 8190411"/>
              <a:gd name="connsiteY11" fmla="*/ 169817 h 4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0411" h="431074">
                <a:moveTo>
                  <a:pt x="0" y="287383"/>
                </a:moveTo>
                <a:lnTo>
                  <a:pt x="1175657" y="182880"/>
                </a:lnTo>
                <a:lnTo>
                  <a:pt x="1776548" y="365760"/>
                </a:lnTo>
                <a:lnTo>
                  <a:pt x="2599508" y="195943"/>
                </a:lnTo>
                <a:lnTo>
                  <a:pt x="3487782" y="352697"/>
                </a:lnTo>
                <a:lnTo>
                  <a:pt x="4062548" y="143691"/>
                </a:lnTo>
                <a:lnTo>
                  <a:pt x="4689565" y="352697"/>
                </a:lnTo>
                <a:lnTo>
                  <a:pt x="5656217" y="0"/>
                </a:lnTo>
                <a:lnTo>
                  <a:pt x="6635931" y="431074"/>
                </a:lnTo>
                <a:lnTo>
                  <a:pt x="7184571" y="261257"/>
                </a:lnTo>
                <a:lnTo>
                  <a:pt x="7707085" y="391885"/>
                </a:lnTo>
                <a:lnTo>
                  <a:pt x="8190411" y="169817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20447711">
            <a:off x="585652" y="3215641"/>
            <a:ext cx="7848600" cy="152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80255" y="3455126"/>
            <a:ext cx="609600" cy="1524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80255" y="3241767"/>
            <a:ext cx="609600" cy="6096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32655" y="3354978"/>
            <a:ext cx="304800" cy="3048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0516964">
            <a:off x="729339" y="4225843"/>
            <a:ext cx="838200" cy="152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H="1">
            <a:off x="522515" y="4861556"/>
            <a:ext cx="8190411" cy="431074"/>
          </a:xfrm>
          <a:custGeom>
            <a:avLst/>
            <a:gdLst>
              <a:gd name="connsiteX0" fmla="*/ 0 w 8190411"/>
              <a:gd name="connsiteY0" fmla="*/ 287383 h 431074"/>
              <a:gd name="connsiteX1" fmla="*/ 1175657 w 8190411"/>
              <a:gd name="connsiteY1" fmla="*/ 182880 h 431074"/>
              <a:gd name="connsiteX2" fmla="*/ 1776548 w 8190411"/>
              <a:gd name="connsiteY2" fmla="*/ 365760 h 431074"/>
              <a:gd name="connsiteX3" fmla="*/ 2599508 w 8190411"/>
              <a:gd name="connsiteY3" fmla="*/ 195943 h 431074"/>
              <a:gd name="connsiteX4" fmla="*/ 3487782 w 8190411"/>
              <a:gd name="connsiteY4" fmla="*/ 352697 h 431074"/>
              <a:gd name="connsiteX5" fmla="*/ 4062548 w 8190411"/>
              <a:gd name="connsiteY5" fmla="*/ 143691 h 431074"/>
              <a:gd name="connsiteX6" fmla="*/ 4689565 w 8190411"/>
              <a:gd name="connsiteY6" fmla="*/ 352697 h 431074"/>
              <a:gd name="connsiteX7" fmla="*/ 5656217 w 8190411"/>
              <a:gd name="connsiteY7" fmla="*/ 0 h 431074"/>
              <a:gd name="connsiteX8" fmla="*/ 6635931 w 8190411"/>
              <a:gd name="connsiteY8" fmla="*/ 431074 h 431074"/>
              <a:gd name="connsiteX9" fmla="*/ 7184571 w 8190411"/>
              <a:gd name="connsiteY9" fmla="*/ 261257 h 431074"/>
              <a:gd name="connsiteX10" fmla="*/ 7707085 w 8190411"/>
              <a:gd name="connsiteY10" fmla="*/ 391885 h 431074"/>
              <a:gd name="connsiteX11" fmla="*/ 8190411 w 8190411"/>
              <a:gd name="connsiteY11" fmla="*/ 169817 h 4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0411" h="431074">
                <a:moveTo>
                  <a:pt x="0" y="287383"/>
                </a:moveTo>
                <a:lnTo>
                  <a:pt x="1175657" y="182880"/>
                </a:lnTo>
                <a:lnTo>
                  <a:pt x="1776548" y="365760"/>
                </a:lnTo>
                <a:lnTo>
                  <a:pt x="2599508" y="195943"/>
                </a:lnTo>
                <a:lnTo>
                  <a:pt x="3487782" y="352697"/>
                </a:lnTo>
                <a:lnTo>
                  <a:pt x="4062548" y="143691"/>
                </a:lnTo>
                <a:lnTo>
                  <a:pt x="4689565" y="352697"/>
                </a:lnTo>
                <a:lnTo>
                  <a:pt x="5656217" y="0"/>
                </a:lnTo>
                <a:lnTo>
                  <a:pt x="6635931" y="431074"/>
                </a:lnTo>
                <a:lnTo>
                  <a:pt x="7184571" y="261257"/>
                </a:lnTo>
                <a:lnTo>
                  <a:pt x="7707085" y="391885"/>
                </a:lnTo>
                <a:lnTo>
                  <a:pt x="8190411" y="169817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740230" y="4687384"/>
            <a:ext cx="4406536" cy="407125"/>
          </a:xfrm>
          <a:custGeom>
            <a:avLst/>
            <a:gdLst>
              <a:gd name="connsiteX0" fmla="*/ 0 w 8190411"/>
              <a:gd name="connsiteY0" fmla="*/ 287383 h 431074"/>
              <a:gd name="connsiteX1" fmla="*/ 1175657 w 8190411"/>
              <a:gd name="connsiteY1" fmla="*/ 182880 h 431074"/>
              <a:gd name="connsiteX2" fmla="*/ 1776548 w 8190411"/>
              <a:gd name="connsiteY2" fmla="*/ 365760 h 431074"/>
              <a:gd name="connsiteX3" fmla="*/ 2599508 w 8190411"/>
              <a:gd name="connsiteY3" fmla="*/ 195943 h 431074"/>
              <a:gd name="connsiteX4" fmla="*/ 3487782 w 8190411"/>
              <a:gd name="connsiteY4" fmla="*/ 352697 h 431074"/>
              <a:gd name="connsiteX5" fmla="*/ 4062548 w 8190411"/>
              <a:gd name="connsiteY5" fmla="*/ 143691 h 431074"/>
              <a:gd name="connsiteX6" fmla="*/ 4689565 w 8190411"/>
              <a:gd name="connsiteY6" fmla="*/ 352697 h 431074"/>
              <a:gd name="connsiteX7" fmla="*/ 5656217 w 8190411"/>
              <a:gd name="connsiteY7" fmla="*/ 0 h 431074"/>
              <a:gd name="connsiteX8" fmla="*/ 6635931 w 8190411"/>
              <a:gd name="connsiteY8" fmla="*/ 431074 h 431074"/>
              <a:gd name="connsiteX9" fmla="*/ 7184571 w 8190411"/>
              <a:gd name="connsiteY9" fmla="*/ 261257 h 431074"/>
              <a:gd name="connsiteX10" fmla="*/ 7707085 w 8190411"/>
              <a:gd name="connsiteY10" fmla="*/ 391885 h 431074"/>
              <a:gd name="connsiteX11" fmla="*/ 8190411 w 8190411"/>
              <a:gd name="connsiteY11" fmla="*/ 169817 h 4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0411" h="431074">
                <a:moveTo>
                  <a:pt x="0" y="287383"/>
                </a:moveTo>
                <a:lnTo>
                  <a:pt x="1175657" y="182880"/>
                </a:lnTo>
                <a:lnTo>
                  <a:pt x="1776548" y="365760"/>
                </a:lnTo>
                <a:lnTo>
                  <a:pt x="2599508" y="195943"/>
                </a:lnTo>
                <a:lnTo>
                  <a:pt x="3487782" y="352697"/>
                </a:lnTo>
                <a:lnTo>
                  <a:pt x="4062548" y="143691"/>
                </a:lnTo>
                <a:lnTo>
                  <a:pt x="4689565" y="352697"/>
                </a:lnTo>
                <a:lnTo>
                  <a:pt x="5656217" y="0"/>
                </a:lnTo>
                <a:lnTo>
                  <a:pt x="6635931" y="431074"/>
                </a:lnTo>
                <a:lnTo>
                  <a:pt x="7184571" y="261257"/>
                </a:lnTo>
                <a:lnTo>
                  <a:pt x="7707085" y="391885"/>
                </a:lnTo>
                <a:lnTo>
                  <a:pt x="8190411" y="169817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V="1">
            <a:off x="4920342" y="4748344"/>
            <a:ext cx="3596640" cy="359230"/>
          </a:xfrm>
          <a:custGeom>
            <a:avLst/>
            <a:gdLst>
              <a:gd name="connsiteX0" fmla="*/ 0 w 8190411"/>
              <a:gd name="connsiteY0" fmla="*/ 287383 h 431074"/>
              <a:gd name="connsiteX1" fmla="*/ 1175657 w 8190411"/>
              <a:gd name="connsiteY1" fmla="*/ 182880 h 431074"/>
              <a:gd name="connsiteX2" fmla="*/ 1776548 w 8190411"/>
              <a:gd name="connsiteY2" fmla="*/ 365760 h 431074"/>
              <a:gd name="connsiteX3" fmla="*/ 2599508 w 8190411"/>
              <a:gd name="connsiteY3" fmla="*/ 195943 h 431074"/>
              <a:gd name="connsiteX4" fmla="*/ 3487782 w 8190411"/>
              <a:gd name="connsiteY4" fmla="*/ 352697 h 431074"/>
              <a:gd name="connsiteX5" fmla="*/ 4062548 w 8190411"/>
              <a:gd name="connsiteY5" fmla="*/ 143691 h 431074"/>
              <a:gd name="connsiteX6" fmla="*/ 4689565 w 8190411"/>
              <a:gd name="connsiteY6" fmla="*/ 352697 h 431074"/>
              <a:gd name="connsiteX7" fmla="*/ 5656217 w 8190411"/>
              <a:gd name="connsiteY7" fmla="*/ 0 h 431074"/>
              <a:gd name="connsiteX8" fmla="*/ 6635931 w 8190411"/>
              <a:gd name="connsiteY8" fmla="*/ 431074 h 431074"/>
              <a:gd name="connsiteX9" fmla="*/ 7184571 w 8190411"/>
              <a:gd name="connsiteY9" fmla="*/ 261257 h 431074"/>
              <a:gd name="connsiteX10" fmla="*/ 7707085 w 8190411"/>
              <a:gd name="connsiteY10" fmla="*/ 391885 h 431074"/>
              <a:gd name="connsiteX11" fmla="*/ 8190411 w 8190411"/>
              <a:gd name="connsiteY11" fmla="*/ 169817 h 43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90411" h="431074">
                <a:moveTo>
                  <a:pt x="0" y="287383"/>
                </a:moveTo>
                <a:lnTo>
                  <a:pt x="1175657" y="182880"/>
                </a:lnTo>
                <a:lnTo>
                  <a:pt x="1776548" y="365760"/>
                </a:lnTo>
                <a:lnTo>
                  <a:pt x="2599508" y="195943"/>
                </a:lnTo>
                <a:lnTo>
                  <a:pt x="3487782" y="352697"/>
                </a:lnTo>
                <a:lnTo>
                  <a:pt x="4062548" y="143691"/>
                </a:lnTo>
                <a:lnTo>
                  <a:pt x="4689565" y="352697"/>
                </a:lnTo>
                <a:lnTo>
                  <a:pt x="5656217" y="0"/>
                </a:lnTo>
                <a:lnTo>
                  <a:pt x="6635931" y="431074"/>
                </a:lnTo>
                <a:lnTo>
                  <a:pt x="7184571" y="261257"/>
                </a:lnTo>
                <a:lnTo>
                  <a:pt x="7707085" y="391885"/>
                </a:lnTo>
                <a:lnTo>
                  <a:pt x="8190411" y="169817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82042" y="3020743"/>
            <a:ext cx="624695" cy="624988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 rot="5644024" flipH="1">
            <a:off x="1597365" y="3556830"/>
            <a:ext cx="135752" cy="362696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Oval 12"/>
          <p:cNvSpPr>
            <a:spLocks noChangeArrowheads="1"/>
          </p:cNvSpPr>
          <p:nvPr/>
        </p:nvSpPr>
        <p:spPr bwMode="auto">
          <a:xfrm rot="1393558" flipH="1">
            <a:off x="935470" y="3148725"/>
            <a:ext cx="618867" cy="1176507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 rot="2315698" flipH="1">
            <a:off x="1244896" y="3184855"/>
            <a:ext cx="306115" cy="61315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Oval 11"/>
          <p:cNvSpPr>
            <a:spLocks noChangeArrowheads="1"/>
          </p:cNvSpPr>
          <p:nvPr/>
        </p:nvSpPr>
        <p:spPr bwMode="auto">
          <a:xfrm rot="872245" flipH="1">
            <a:off x="1637568" y="2733921"/>
            <a:ext cx="407354" cy="602104"/>
          </a:xfrm>
          <a:prstGeom prst="ellipse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 rot="6001384" flipH="1">
            <a:off x="1338148" y="3473070"/>
            <a:ext cx="211361" cy="66948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 rot="9139379" flipH="1">
            <a:off x="2308519" y="4289731"/>
            <a:ext cx="572604" cy="28697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 rot="335058" flipH="1">
            <a:off x="2392846" y="4435251"/>
            <a:ext cx="180804" cy="190574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" name="Rectangle 15"/>
          <p:cNvSpPr>
            <a:spLocks noChangeArrowheads="1"/>
          </p:cNvSpPr>
          <p:nvPr/>
        </p:nvSpPr>
        <p:spPr bwMode="auto">
          <a:xfrm rot="16000103" flipH="1">
            <a:off x="1208369" y="3825061"/>
            <a:ext cx="338527" cy="886584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 rot="18480649" flipH="1">
            <a:off x="1874289" y="3925757"/>
            <a:ext cx="309077" cy="974826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Rectangle 13"/>
          <p:cNvSpPr>
            <a:spLocks noChangeArrowheads="1"/>
          </p:cNvSpPr>
          <p:nvPr/>
        </p:nvSpPr>
        <p:spPr bwMode="auto">
          <a:xfrm rot="4229478" flipH="1">
            <a:off x="1636757" y="3817685"/>
            <a:ext cx="290607" cy="214275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 flipH="1">
            <a:off x="1394392" y="2547267"/>
            <a:ext cx="740708" cy="767032"/>
            <a:chOff x="6825343" y="1110343"/>
            <a:chExt cx="1937658" cy="2079171"/>
          </a:xfrm>
        </p:grpSpPr>
        <p:sp>
          <p:nvSpPr>
            <p:cNvPr id="31" name="Freeform 30"/>
            <p:cNvSpPr/>
            <p:nvPr/>
          </p:nvSpPr>
          <p:spPr>
            <a:xfrm>
              <a:off x="6901543" y="1110343"/>
              <a:ext cx="1861458" cy="1828800"/>
            </a:xfrm>
            <a:custGeom>
              <a:avLst/>
              <a:gdLst>
                <a:gd name="connsiteX0" fmla="*/ 0 w 1839686"/>
                <a:gd name="connsiteY0" fmla="*/ 870857 h 1828800"/>
                <a:gd name="connsiteX1" fmla="*/ 849086 w 1839686"/>
                <a:gd name="connsiteY1" fmla="*/ 903514 h 1828800"/>
                <a:gd name="connsiteX2" fmla="*/ 1077686 w 1839686"/>
                <a:gd name="connsiteY2" fmla="*/ 1208314 h 1828800"/>
                <a:gd name="connsiteX3" fmla="*/ 838200 w 1839686"/>
                <a:gd name="connsiteY3" fmla="*/ 1654628 h 1828800"/>
                <a:gd name="connsiteX4" fmla="*/ 1219200 w 1839686"/>
                <a:gd name="connsiteY4" fmla="*/ 1828800 h 1828800"/>
                <a:gd name="connsiteX5" fmla="*/ 1611086 w 1839686"/>
                <a:gd name="connsiteY5" fmla="*/ 1480457 h 1828800"/>
                <a:gd name="connsiteX6" fmla="*/ 1796143 w 1839686"/>
                <a:gd name="connsiteY6" fmla="*/ 1273628 h 1828800"/>
                <a:gd name="connsiteX7" fmla="*/ 1839686 w 1839686"/>
                <a:gd name="connsiteY7" fmla="*/ 859971 h 1828800"/>
                <a:gd name="connsiteX8" fmla="*/ 1730829 w 1839686"/>
                <a:gd name="connsiteY8" fmla="*/ 402771 h 1828800"/>
                <a:gd name="connsiteX9" fmla="*/ 1295400 w 1839686"/>
                <a:gd name="connsiteY9" fmla="*/ 32657 h 1828800"/>
                <a:gd name="connsiteX10" fmla="*/ 816429 w 1839686"/>
                <a:gd name="connsiteY10" fmla="*/ 0 h 1828800"/>
                <a:gd name="connsiteX11" fmla="*/ 337457 w 1839686"/>
                <a:gd name="connsiteY11" fmla="*/ 228600 h 1828800"/>
                <a:gd name="connsiteX12" fmla="*/ 130629 w 1839686"/>
                <a:gd name="connsiteY12" fmla="*/ 609600 h 1828800"/>
                <a:gd name="connsiteX13" fmla="*/ 0 w 1839686"/>
                <a:gd name="connsiteY13" fmla="*/ 870857 h 1828800"/>
                <a:gd name="connsiteX0" fmla="*/ 0 w 1839686"/>
                <a:gd name="connsiteY0" fmla="*/ 870857 h 1828800"/>
                <a:gd name="connsiteX1" fmla="*/ 849086 w 1839686"/>
                <a:gd name="connsiteY1" fmla="*/ 903514 h 1828800"/>
                <a:gd name="connsiteX2" fmla="*/ 1077686 w 1839686"/>
                <a:gd name="connsiteY2" fmla="*/ 1208314 h 1828800"/>
                <a:gd name="connsiteX3" fmla="*/ 838200 w 1839686"/>
                <a:gd name="connsiteY3" fmla="*/ 1654628 h 1828800"/>
                <a:gd name="connsiteX4" fmla="*/ 1219200 w 1839686"/>
                <a:gd name="connsiteY4" fmla="*/ 1828800 h 1828800"/>
                <a:gd name="connsiteX5" fmla="*/ 1687286 w 1839686"/>
                <a:gd name="connsiteY5" fmla="*/ 1534885 h 1828800"/>
                <a:gd name="connsiteX6" fmla="*/ 1796143 w 1839686"/>
                <a:gd name="connsiteY6" fmla="*/ 1273628 h 1828800"/>
                <a:gd name="connsiteX7" fmla="*/ 1839686 w 1839686"/>
                <a:gd name="connsiteY7" fmla="*/ 859971 h 1828800"/>
                <a:gd name="connsiteX8" fmla="*/ 1730829 w 1839686"/>
                <a:gd name="connsiteY8" fmla="*/ 402771 h 1828800"/>
                <a:gd name="connsiteX9" fmla="*/ 1295400 w 1839686"/>
                <a:gd name="connsiteY9" fmla="*/ 32657 h 1828800"/>
                <a:gd name="connsiteX10" fmla="*/ 816429 w 1839686"/>
                <a:gd name="connsiteY10" fmla="*/ 0 h 1828800"/>
                <a:gd name="connsiteX11" fmla="*/ 337457 w 1839686"/>
                <a:gd name="connsiteY11" fmla="*/ 228600 h 1828800"/>
                <a:gd name="connsiteX12" fmla="*/ 130629 w 1839686"/>
                <a:gd name="connsiteY12" fmla="*/ 609600 h 1828800"/>
                <a:gd name="connsiteX13" fmla="*/ 0 w 1839686"/>
                <a:gd name="connsiteY13" fmla="*/ 870857 h 1828800"/>
                <a:gd name="connsiteX0" fmla="*/ 0 w 1839686"/>
                <a:gd name="connsiteY0" fmla="*/ 870857 h 1828800"/>
                <a:gd name="connsiteX1" fmla="*/ 849086 w 1839686"/>
                <a:gd name="connsiteY1" fmla="*/ 903514 h 1828800"/>
                <a:gd name="connsiteX2" fmla="*/ 1077686 w 1839686"/>
                <a:gd name="connsiteY2" fmla="*/ 1208314 h 1828800"/>
                <a:gd name="connsiteX3" fmla="*/ 838200 w 1839686"/>
                <a:gd name="connsiteY3" fmla="*/ 1654628 h 1828800"/>
                <a:gd name="connsiteX4" fmla="*/ 1219200 w 1839686"/>
                <a:gd name="connsiteY4" fmla="*/ 1828800 h 1828800"/>
                <a:gd name="connsiteX5" fmla="*/ 1719943 w 1839686"/>
                <a:gd name="connsiteY5" fmla="*/ 1556656 h 1828800"/>
                <a:gd name="connsiteX6" fmla="*/ 1796143 w 1839686"/>
                <a:gd name="connsiteY6" fmla="*/ 1273628 h 1828800"/>
                <a:gd name="connsiteX7" fmla="*/ 1839686 w 1839686"/>
                <a:gd name="connsiteY7" fmla="*/ 859971 h 1828800"/>
                <a:gd name="connsiteX8" fmla="*/ 1730829 w 1839686"/>
                <a:gd name="connsiteY8" fmla="*/ 402771 h 1828800"/>
                <a:gd name="connsiteX9" fmla="*/ 1295400 w 1839686"/>
                <a:gd name="connsiteY9" fmla="*/ 32657 h 1828800"/>
                <a:gd name="connsiteX10" fmla="*/ 816429 w 1839686"/>
                <a:gd name="connsiteY10" fmla="*/ 0 h 1828800"/>
                <a:gd name="connsiteX11" fmla="*/ 337457 w 1839686"/>
                <a:gd name="connsiteY11" fmla="*/ 228600 h 1828800"/>
                <a:gd name="connsiteX12" fmla="*/ 130629 w 1839686"/>
                <a:gd name="connsiteY12" fmla="*/ 609600 h 1828800"/>
                <a:gd name="connsiteX13" fmla="*/ 0 w 1839686"/>
                <a:gd name="connsiteY13" fmla="*/ 870857 h 1828800"/>
                <a:gd name="connsiteX0" fmla="*/ 0 w 1861458"/>
                <a:gd name="connsiteY0" fmla="*/ 870857 h 1828800"/>
                <a:gd name="connsiteX1" fmla="*/ 849086 w 1861458"/>
                <a:gd name="connsiteY1" fmla="*/ 903514 h 1828800"/>
                <a:gd name="connsiteX2" fmla="*/ 1077686 w 1861458"/>
                <a:gd name="connsiteY2" fmla="*/ 1208314 h 1828800"/>
                <a:gd name="connsiteX3" fmla="*/ 838200 w 1861458"/>
                <a:gd name="connsiteY3" fmla="*/ 1654628 h 1828800"/>
                <a:gd name="connsiteX4" fmla="*/ 1219200 w 1861458"/>
                <a:gd name="connsiteY4" fmla="*/ 1828800 h 1828800"/>
                <a:gd name="connsiteX5" fmla="*/ 1719943 w 1861458"/>
                <a:gd name="connsiteY5" fmla="*/ 1556656 h 1828800"/>
                <a:gd name="connsiteX6" fmla="*/ 1861458 w 1861458"/>
                <a:gd name="connsiteY6" fmla="*/ 1436914 h 1828800"/>
                <a:gd name="connsiteX7" fmla="*/ 1839686 w 1861458"/>
                <a:gd name="connsiteY7" fmla="*/ 859971 h 1828800"/>
                <a:gd name="connsiteX8" fmla="*/ 1730829 w 1861458"/>
                <a:gd name="connsiteY8" fmla="*/ 402771 h 1828800"/>
                <a:gd name="connsiteX9" fmla="*/ 1295400 w 1861458"/>
                <a:gd name="connsiteY9" fmla="*/ 32657 h 1828800"/>
                <a:gd name="connsiteX10" fmla="*/ 816429 w 1861458"/>
                <a:gd name="connsiteY10" fmla="*/ 0 h 1828800"/>
                <a:gd name="connsiteX11" fmla="*/ 337457 w 1861458"/>
                <a:gd name="connsiteY11" fmla="*/ 228600 h 1828800"/>
                <a:gd name="connsiteX12" fmla="*/ 130629 w 1861458"/>
                <a:gd name="connsiteY12" fmla="*/ 609600 h 1828800"/>
                <a:gd name="connsiteX13" fmla="*/ 0 w 1861458"/>
                <a:gd name="connsiteY13" fmla="*/ 870857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458" h="1828800">
                  <a:moveTo>
                    <a:pt x="0" y="870857"/>
                  </a:moveTo>
                  <a:lnTo>
                    <a:pt x="849086" y="903514"/>
                  </a:lnTo>
                  <a:lnTo>
                    <a:pt x="1077686" y="1208314"/>
                  </a:lnTo>
                  <a:lnTo>
                    <a:pt x="838200" y="1654628"/>
                  </a:lnTo>
                  <a:lnTo>
                    <a:pt x="1219200" y="1828800"/>
                  </a:lnTo>
                  <a:lnTo>
                    <a:pt x="1719943" y="1556656"/>
                  </a:lnTo>
                  <a:lnTo>
                    <a:pt x="1861458" y="1436914"/>
                  </a:lnTo>
                  <a:lnTo>
                    <a:pt x="1839686" y="859971"/>
                  </a:lnTo>
                  <a:lnTo>
                    <a:pt x="1730829" y="402771"/>
                  </a:lnTo>
                  <a:lnTo>
                    <a:pt x="1295400" y="32657"/>
                  </a:lnTo>
                  <a:lnTo>
                    <a:pt x="816429" y="0"/>
                  </a:lnTo>
                  <a:lnTo>
                    <a:pt x="337457" y="228600"/>
                  </a:lnTo>
                  <a:lnTo>
                    <a:pt x="130629" y="609600"/>
                  </a:lnTo>
                  <a:lnTo>
                    <a:pt x="0" y="8708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890657" y="1981200"/>
              <a:ext cx="936172" cy="174171"/>
            </a:xfrm>
            <a:custGeom>
              <a:avLst/>
              <a:gdLst>
                <a:gd name="connsiteX0" fmla="*/ 97972 w 936172"/>
                <a:gd name="connsiteY0" fmla="*/ 87086 h 174171"/>
                <a:gd name="connsiteX1" fmla="*/ 936172 w 936172"/>
                <a:gd name="connsiteY1" fmla="*/ 174171 h 174171"/>
                <a:gd name="connsiteX2" fmla="*/ 914400 w 936172"/>
                <a:gd name="connsiteY2" fmla="*/ 76200 h 174171"/>
                <a:gd name="connsiteX3" fmla="*/ 87086 w 936172"/>
                <a:gd name="connsiteY3" fmla="*/ 0 h 174171"/>
                <a:gd name="connsiteX4" fmla="*/ 0 w 936172"/>
                <a:gd name="connsiteY4" fmla="*/ 43543 h 17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172" h="174171">
                  <a:moveTo>
                    <a:pt x="97972" y="87086"/>
                  </a:moveTo>
                  <a:lnTo>
                    <a:pt x="936172" y="174171"/>
                  </a:lnTo>
                  <a:lnTo>
                    <a:pt x="914400" y="76200"/>
                  </a:lnTo>
                  <a:lnTo>
                    <a:pt x="87086" y="0"/>
                  </a:lnTo>
                  <a:lnTo>
                    <a:pt x="0" y="43543"/>
                  </a:ln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955971" y="2024743"/>
              <a:ext cx="283029" cy="1153886"/>
            </a:xfrm>
            <a:custGeom>
              <a:avLst/>
              <a:gdLst>
                <a:gd name="connsiteX0" fmla="*/ 0 w 283029"/>
                <a:gd name="connsiteY0" fmla="*/ 43543 h 1153886"/>
                <a:gd name="connsiteX1" fmla="*/ 108858 w 283029"/>
                <a:gd name="connsiteY1" fmla="*/ 598714 h 1153886"/>
                <a:gd name="connsiteX2" fmla="*/ 130629 w 283029"/>
                <a:gd name="connsiteY2" fmla="*/ 979714 h 1153886"/>
                <a:gd name="connsiteX3" fmla="*/ 228600 w 283029"/>
                <a:gd name="connsiteY3" fmla="*/ 1153886 h 1153886"/>
                <a:gd name="connsiteX4" fmla="*/ 283029 w 283029"/>
                <a:gd name="connsiteY4" fmla="*/ 1132114 h 1153886"/>
                <a:gd name="connsiteX5" fmla="*/ 174172 w 283029"/>
                <a:gd name="connsiteY5" fmla="*/ 805543 h 1153886"/>
                <a:gd name="connsiteX6" fmla="*/ 174172 w 283029"/>
                <a:gd name="connsiteY6" fmla="*/ 576943 h 1153886"/>
                <a:gd name="connsiteX7" fmla="*/ 87086 w 283029"/>
                <a:gd name="connsiteY7" fmla="*/ 0 h 1153886"/>
                <a:gd name="connsiteX8" fmla="*/ 0 w 283029"/>
                <a:gd name="connsiteY8" fmla="*/ 43543 h 115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029" h="1153886">
                  <a:moveTo>
                    <a:pt x="0" y="43543"/>
                  </a:moveTo>
                  <a:lnTo>
                    <a:pt x="108858" y="598714"/>
                  </a:lnTo>
                  <a:lnTo>
                    <a:pt x="130629" y="979714"/>
                  </a:lnTo>
                  <a:lnTo>
                    <a:pt x="228600" y="1153886"/>
                  </a:lnTo>
                  <a:lnTo>
                    <a:pt x="283029" y="1132114"/>
                  </a:lnTo>
                  <a:lnTo>
                    <a:pt x="174172" y="805543"/>
                  </a:lnTo>
                  <a:lnTo>
                    <a:pt x="174172" y="576943"/>
                  </a:lnTo>
                  <a:lnTo>
                    <a:pt x="87086" y="0"/>
                  </a:lnTo>
                  <a:lnTo>
                    <a:pt x="0" y="435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825343" y="2438400"/>
              <a:ext cx="1088571" cy="206829"/>
            </a:xfrm>
            <a:custGeom>
              <a:avLst/>
              <a:gdLst>
                <a:gd name="connsiteX0" fmla="*/ 1012371 w 1088571"/>
                <a:gd name="connsiteY0" fmla="*/ 97971 h 206829"/>
                <a:gd name="connsiteX1" fmla="*/ 511628 w 1088571"/>
                <a:gd name="connsiteY1" fmla="*/ 130629 h 206829"/>
                <a:gd name="connsiteX2" fmla="*/ 195943 w 1088571"/>
                <a:gd name="connsiteY2" fmla="*/ 119743 h 206829"/>
                <a:gd name="connsiteX3" fmla="*/ 43543 w 1088571"/>
                <a:gd name="connsiteY3" fmla="*/ 87086 h 206829"/>
                <a:gd name="connsiteX4" fmla="*/ 163286 w 1088571"/>
                <a:gd name="connsiteY4" fmla="*/ 32657 h 206829"/>
                <a:gd name="connsiteX5" fmla="*/ 163286 w 1088571"/>
                <a:gd name="connsiteY5" fmla="*/ 0 h 206829"/>
                <a:gd name="connsiteX6" fmla="*/ 0 w 1088571"/>
                <a:gd name="connsiteY6" fmla="*/ 76200 h 206829"/>
                <a:gd name="connsiteX7" fmla="*/ 0 w 1088571"/>
                <a:gd name="connsiteY7" fmla="*/ 119743 h 206829"/>
                <a:gd name="connsiteX8" fmla="*/ 185057 w 1088571"/>
                <a:gd name="connsiteY8" fmla="*/ 185057 h 206829"/>
                <a:gd name="connsiteX9" fmla="*/ 511628 w 1088571"/>
                <a:gd name="connsiteY9" fmla="*/ 185057 h 206829"/>
                <a:gd name="connsiteX10" fmla="*/ 925286 w 1088571"/>
                <a:gd name="connsiteY10" fmla="*/ 195943 h 206829"/>
                <a:gd name="connsiteX11" fmla="*/ 1088571 w 1088571"/>
                <a:gd name="connsiteY11" fmla="*/ 206829 h 206829"/>
                <a:gd name="connsiteX12" fmla="*/ 1066800 w 1088571"/>
                <a:gd name="connsiteY12" fmla="*/ 152400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8571" h="206829">
                  <a:moveTo>
                    <a:pt x="1012371" y="97971"/>
                  </a:moveTo>
                  <a:lnTo>
                    <a:pt x="511628" y="130629"/>
                  </a:lnTo>
                  <a:lnTo>
                    <a:pt x="195943" y="119743"/>
                  </a:lnTo>
                  <a:lnTo>
                    <a:pt x="43543" y="87086"/>
                  </a:lnTo>
                  <a:lnTo>
                    <a:pt x="163286" y="32657"/>
                  </a:lnTo>
                  <a:lnTo>
                    <a:pt x="163286" y="0"/>
                  </a:lnTo>
                  <a:lnTo>
                    <a:pt x="0" y="76200"/>
                  </a:lnTo>
                  <a:lnTo>
                    <a:pt x="0" y="119743"/>
                  </a:lnTo>
                  <a:lnTo>
                    <a:pt x="185057" y="185057"/>
                  </a:lnTo>
                  <a:lnTo>
                    <a:pt x="511628" y="185057"/>
                  </a:lnTo>
                  <a:lnTo>
                    <a:pt x="925286" y="195943"/>
                  </a:lnTo>
                  <a:lnTo>
                    <a:pt x="1088571" y="206829"/>
                  </a:lnTo>
                  <a:lnTo>
                    <a:pt x="1066800" y="152400"/>
                  </a:ln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825343" y="2514600"/>
              <a:ext cx="195943" cy="631371"/>
            </a:xfrm>
            <a:custGeom>
              <a:avLst/>
              <a:gdLst>
                <a:gd name="connsiteX0" fmla="*/ 10886 w 195943"/>
                <a:gd name="connsiteY0" fmla="*/ 0 h 631371"/>
                <a:gd name="connsiteX1" fmla="*/ 32657 w 195943"/>
                <a:gd name="connsiteY1" fmla="*/ 326571 h 631371"/>
                <a:gd name="connsiteX2" fmla="*/ 195943 w 195943"/>
                <a:gd name="connsiteY2" fmla="*/ 609600 h 631371"/>
                <a:gd name="connsiteX3" fmla="*/ 119743 w 195943"/>
                <a:gd name="connsiteY3" fmla="*/ 631371 h 631371"/>
                <a:gd name="connsiteX4" fmla="*/ 0 w 195943"/>
                <a:gd name="connsiteY4" fmla="*/ 326571 h 631371"/>
                <a:gd name="connsiteX5" fmla="*/ 10886 w 195943"/>
                <a:gd name="connsiteY5" fmla="*/ 0 h 63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943" h="631371">
                  <a:moveTo>
                    <a:pt x="10886" y="0"/>
                  </a:moveTo>
                  <a:lnTo>
                    <a:pt x="32657" y="326571"/>
                  </a:lnTo>
                  <a:lnTo>
                    <a:pt x="195943" y="609600"/>
                  </a:lnTo>
                  <a:lnTo>
                    <a:pt x="119743" y="631371"/>
                  </a:lnTo>
                  <a:lnTo>
                    <a:pt x="0" y="326571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6977743" y="2645229"/>
              <a:ext cx="1055914" cy="544285"/>
            </a:xfrm>
            <a:custGeom>
              <a:avLst/>
              <a:gdLst>
                <a:gd name="connsiteX0" fmla="*/ 261257 w 1055914"/>
                <a:gd name="connsiteY0" fmla="*/ 54428 h 544285"/>
                <a:gd name="connsiteX1" fmla="*/ 65314 w 1055914"/>
                <a:gd name="connsiteY1" fmla="*/ 402771 h 544285"/>
                <a:gd name="connsiteX2" fmla="*/ 141514 w 1055914"/>
                <a:gd name="connsiteY2" fmla="*/ 457200 h 544285"/>
                <a:gd name="connsiteX3" fmla="*/ 522514 w 1055914"/>
                <a:gd name="connsiteY3" fmla="*/ 446314 h 544285"/>
                <a:gd name="connsiteX4" fmla="*/ 881743 w 1055914"/>
                <a:gd name="connsiteY4" fmla="*/ 315685 h 544285"/>
                <a:gd name="connsiteX5" fmla="*/ 1055914 w 1055914"/>
                <a:gd name="connsiteY5" fmla="*/ 228600 h 544285"/>
                <a:gd name="connsiteX6" fmla="*/ 1055914 w 1055914"/>
                <a:gd name="connsiteY6" fmla="*/ 228600 h 544285"/>
                <a:gd name="connsiteX7" fmla="*/ 674914 w 1055914"/>
                <a:gd name="connsiteY7" fmla="*/ 457200 h 544285"/>
                <a:gd name="connsiteX8" fmla="*/ 315686 w 1055914"/>
                <a:gd name="connsiteY8" fmla="*/ 544285 h 544285"/>
                <a:gd name="connsiteX9" fmla="*/ 32657 w 1055914"/>
                <a:gd name="connsiteY9" fmla="*/ 511628 h 544285"/>
                <a:gd name="connsiteX10" fmla="*/ 0 w 1055914"/>
                <a:gd name="connsiteY10" fmla="*/ 435428 h 544285"/>
                <a:gd name="connsiteX11" fmla="*/ 32657 w 1055914"/>
                <a:gd name="connsiteY11" fmla="*/ 304800 h 544285"/>
                <a:gd name="connsiteX12" fmla="*/ 261257 w 1055914"/>
                <a:gd name="connsiteY12" fmla="*/ 0 h 544285"/>
                <a:gd name="connsiteX13" fmla="*/ 261257 w 1055914"/>
                <a:gd name="connsiteY13" fmla="*/ 54428 h 54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4" h="544285">
                  <a:moveTo>
                    <a:pt x="261257" y="54428"/>
                  </a:moveTo>
                  <a:lnTo>
                    <a:pt x="65314" y="402771"/>
                  </a:lnTo>
                  <a:lnTo>
                    <a:pt x="141514" y="457200"/>
                  </a:lnTo>
                  <a:lnTo>
                    <a:pt x="522514" y="446314"/>
                  </a:lnTo>
                  <a:lnTo>
                    <a:pt x="881743" y="315685"/>
                  </a:lnTo>
                  <a:lnTo>
                    <a:pt x="1055914" y="228600"/>
                  </a:lnTo>
                  <a:lnTo>
                    <a:pt x="1055914" y="228600"/>
                  </a:lnTo>
                  <a:lnTo>
                    <a:pt x="674914" y="457200"/>
                  </a:lnTo>
                  <a:lnTo>
                    <a:pt x="315686" y="544285"/>
                  </a:lnTo>
                  <a:lnTo>
                    <a:pt x="32657" y="511628"/>
                  </a:lnTo>
                  <a:lnTo>
                    <a:pt x="0" y="435428"/>
                  </a:lnTo>
                  <a:lnTo>
                    <a:pt x="32657" y="304800"/>
                  </a:lnTo>
                  <a:lnTo>
                    <a:pt x="261257" y="0"/>
                  </a:lnTo>
                  <a:lnTo>
                    <a:pt x="261257" y="5442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7609114" y="2133600"/>
              <a:ext cx="206829" cy="979714"/>
            </a:xfrm>
            <a:custGeom>
              <a:avLst/>
              <a:gdLst>
                <a:gd name="connsiteX0" fmla="*/ 119743 w 206829"/>
                <a:gd name="connsiteY0" fmla="*/ 10886 h 979714"/>
                <a:gd name="connsiteX1" fmla="*/ 0 w 206829"/>
                <a:gd name="connsiteY1" fmla="*/ 979714 h 979714"/>
                <a:gd name="connsiteX2" fmla="*/ 119743 w 206829"/>
                <a:gd name="connsiteY2" fmla="*/ 936171 h 979714"/>
                <a:gd name="connsiteX3" fmla="*/ 206829 w 206829"/>
                <a:gd name="connsiteY3" fmla="*/ 0 h 979714"/>
                <a:gd name="connsiteX4" fmla="*/ 119743 w 206829"/>
                <a:gd name="connsiteY4" fmla="*/ 10886 h 979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829" h="979714">
                  <a:moveTo>
                    <a:pt x="119743" y="10886"/>
                  </a:moveTo>
                  <a:lnTo>
                    <a:pt x="0" y="979714"/>
                  </a:lnTo>
                  <a:lnTo>
                    <a:pt x="119743" y="936171"/>
                  </a:lnTo>
                  <a:lnTo>
                    <a:pt x="206829" y="0"/>
                  </a:lnTo>
                  <a:lnTo>
                    <a:pt x="119743" y="108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1867986" y="3892742"/>
            <a:ext cx="45719" cy="287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20165228">
            <a:off x="7376868" y="1957975"/>
            <a:ext cx="838200" cy="152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 rot="13010376">
            <a:off x="7352925" y="1798335"/>
            <a:ext cx="64164" cy="26614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Oval 12"/>
          <p:cNvSpPr>
            <a:spLocks noChangeArrowheads="1"/>
          </p:cNvSpPr>
          <p:nvPr/>
        </p:nvSpPr>
        <p:spPr bwMode="auto">
          <a:xfrm rot="17454968">
            <a:off x="7457609" y="1496439"/>
            <a:ext cx="257923" cy="546784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 rot="20968349">
            <a:off x="7382587" y="1665074"/>
            <a:ext cx="114403" cy="26047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 rot="16955053">
            <a:off x="8086842" y="2184059"/>
            <a:ext cx="214070" cy="94748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Oval 11"/>
          <p:cNvSpPr>
            <a:spLocks noChangeArrowheads="1"/>
          </p:cNvSpPr>
          <p:nvPr/>
        </p:nvSpPr>
        <p:spPr bwMode="auto">
          <a:xfrm rot="19292983">
            <a:off x="7004280" y="1363935"/>
            <a:ext cx="359459" cy="438048"/>
          </a:xfrm>
          <a:prstGeom prst="ellipse">
            <a:avLst/>
          </a:prstGeom>
          <a:solidFill>
            <a:srgbClr val="002060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 rot="14163844">
            <a:off x="7325778" y="1842767"/>
            <a:ext cx="88795" cy="2633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Rectangle 17"/>
          <p:cNvSpPr>
            <a:spLocks noChangeArrowheads="1"/>
          </p:cNvSpPr>
          <p:nvPr/>
        </p:nvSpPr>
        <p:spPr bwMode="auto">
          <a:xfrm rot="15909097">
            <a:off x="7882448" y="2274068"/>
            <a:ext cx="150181" cy="8835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 rot="19830170">
            <a:off x="7893175" y="2335304"/>
            <a:ext cx="88949" cy="80957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9" name="Rectangle 15"/>
          <p:cNvSpPr>
            <a:spLocks noChangeArrowheads="1"/>
          </p:cNvSpPr>
          <p:nvPr/>
        </p:nvSpPr>
        <p:spPr bwMode="auto">
          <a:xfrm rot="19534221">
            <a:off x="7796411" y="1831634"/>
            <a:ext cx="124503" cy="328498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0" name="Rectangle 15"/>
          <p:cNvSpPr>
            <a:spLocks noChangeArrowheads="1"/>
          </p:cNvSpPr>
          <p:nvPr/>
        </p:nvSpPr>
        <p:spPr bwMode="auto">
          <a:xfrm rot="17124525">
            <a:off x="8003767" y="1964733"/>
            <a:ext cx="122317" cy="370790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" name="Rectangle 13"/>
          <p:cNvSpPr>
            <a:spLocks noChangeArrowheads="1"/>
          </p:cNvSpPr>
          <p:nvPr/>
        </p:nvSpPr>
        <p:spPr bwMode="auto">
          <a:xfrm rot="15935750">
            <a:off x="7207769" y="2030691"/>
            <a:ext cx="123452" cy="105415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 rot="20165228">
            <a:off x="7272688" y="2088558"/>
            <a:ext cx="45719" cy="28738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 rot="7598246" flipH="1">
            <a:off x="2275869" y="4511180"/>
            <a:ext cx="554067" cy="248440"/>
          </a:xfrm>
          <a:prstGeom prst="rect">
            <a:avLst/>
          </a:prstGeom>
          <a:solidFill>
            <a:srgbClr val="00206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51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9D1C30E4-7AEA-B916-5D98-8CF07F8F9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9699" name="Picture 5">
            <a:extLst>
              <a:ext uri="{FF2B5EF4-FFF2-40B4-BE49-F238E27FC236}">
                <a16:creationId xmlns:a16="http://schemas.microsoft.com/office/drawing/2014/main" id="{440DC436-A92F-B9EA-5248-0640241A1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770063"/>
            <a:ext cx="1703387" cy="252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2" descr="Bunsen burner by gsagri04">
            <a:extLst>
              <a:ext uri="{FF2B5EF4-FFF2-40B4-BE49-F238E27FC236}">
                <a16:creationId xmlns:a16="http://schemas.microsoft.com/office/drawing/2014/main" id="{43E27093-654C-CBD7-B314-C75C9B95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4843463"/>
            <a:ext cx="1363662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Down Arrow 6">
            <a:extLst>
              <a:ext uri="{FF2B5EF4-FFF2-40B4-BE49-F238E27FC236}">
                <a16:creationId xmlns:a16="http://schemas.microsoft.com/office/drawing/2014/main" id="{3D1B6886-946E-9BAD-93F4-5581C504C4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08225" y="3832225"/>
            <a:ext cx="957263" cy="855663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E5710"/>
              </a:gs>
              <a:gs pos="50000">
                <a:srgbClr val="E3801C"/>
              </a:gs>
              <a:gs pos="100000">
                <a:srgbClr val="FF9924"/>
              </a:gs>
            </a:gsLst>
            <a:lin ang="162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2" name="TextBox 7">
            <a:extLst>
              <a:ext uri="{FF2B5EF4-FFF2-40B4-BE49-F238E27FC236}">
                <a16:creationId xmlns:a16="http://schemas.microsoft.com/office/drawing/2014/main" id="{E8F7FB90-97D9-F134-9FFB-F8E8E1E8C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50" y="4427538"/>
            <a:ext cx="2276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Q positive</a:t>
            </a:r>
          </a:p>
        </p:txBody>
      </p:sp>
      <p:sp>
        <p:nvSpPr>
          <p:cNvPr id="29703" name="Down Arrow 9">
            <a:extLst>
              <a:ext uri="{FF2B5EF4-FFF2-40B4-BE49-F238E27FC236}">
                <a16:creationId xmlns:a16="http://schemas.microsoft.com/office/drawing/2014/main" id="{C5E6D97F-DC9B-18D4-90BC-58E37BB7CC2D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3331368" y="2793207"/>
            <a:ext cx="957263" cy="85725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E5710"/>
              </a:gs>
              <a:gs pos="50000">
                <a:srgbClr val="E3801C"/>
              </a:gs>
              <a:gs pos="100000">
                <a:srgbClr val="FF9924"/>
              </a:gs>
            </a:gsLst>
            <a:lin ang="162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9704" name="TextBox 10">
            <a:extLst>
              <a:ext uri="{FF2B5EF4-FFF2-40B4-BE49-F238E27FC236}">
                <a16:creationId xmlns:a16="http://schemas.microsoft.com/office/drawing/2014/main" id="{DE2E8419-ECB0-6799-C2FA-68A8A72F6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0" y="2954338"/>
            <a:ext cx="2276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Q negative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716839C5-430E-509B-DE26-548CFA355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123.11.3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31B552BC-18A0-9999-CFDC-2038751C2A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You increase the temperature of a gas in a piston. Is there heat involved?</a:t>
            </a:r>
          </a:p>
          <a:p>
            <a:pPr>
              <a:buFontTx/>
              <a:buAutoNum type="alphaLcParenR"/>
            </a:pPr>
            <a:r>
              <a:rPr lang="en-US" altLang="en-US"/>
              <a:t>Yes</a:t>
            </a:r>
          </a:p>
          <a:p>
            <a:pPr>
              <a:buFontTx/>
              <a:buAutoNum type="alphaLcParenR"/>
            </a:pPr>
            <a:r>
              <a:rPr lang="en-US" altLang="en-US"/>
              <a:t>No</a:t>
            </a:r>
          </a:p>
          <a:p>
            <a:pPr>
              <a:buFontTx/>
              <a:buAutoNum type="alphaLcParenR"/>
            </a:pPr>
            <a:r>
              <a:rPr lang="en-US" altLang="en-US"/>
              <a:t>Maybe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3940CB91-CB74-A893-6DB2-5FBBFE94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847E98-34AB-43A4-9401-7D5F0CFDFC8B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>
            <a:extLst>
              <a:ext uri="{FF2B5EF4-FFF2-40B4-BE49-F238E27FC236}">
                <a16:creationId xmlns:a16="http://schemas.microsoft.com/office/drawing/2014/main" id="{9EC2B44B-9685-80B0-0D24-274546B1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BDC66E-2FFC-465C-B0D6-D5C7A9D76B93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8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60B2EDF5-62DC-BD5C-F63D-A57058725E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Question 123.11.6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B6A4B96-6C43-5A89-9BB1-438D71CF50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Which graph represents an isothermal process?</a:t>
            </a:r>
          </a:p>
        </p:txBody>
      </p:sp>
      <p:pic>
        <p:nvPicPr>
          <p:cNvPr id="31749" name="Picture 5">
            <a:extLst>
              <a:ext uri="{FF2B5EF4-FFF2-40B4-BE49-F238E27FC236}">
                <a16:creationId xmlns:a16="http://schemas.microsoft.com/office/drawing/2014/main" id="{713B42C5-3D56-6021-EE1C-7E8191E36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3119438"/>
            <a:ext cx="2038350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 Box 7">
            <a:extLst>
              <a:ext uri="{FF2B5EF4-FFF2-40B4-BE49-F238E27FC236}">
                <a16:creationId xmlns:a16="http://schemas.microsoft.com/office/drawing/2014/main" id="{68721676-22A6-0646-2AFB-805564B0A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7163" y="4781550"/>
            <a:ext cx="6432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                                          B                                                C</a:t>
            </a:r>
          </a:p>
        </p:txBody>
      </p:sp>
      <p:pic>
        <p:nvPicPr>
          <p:cNvPr id="31751" name="Picture 1">
            <a:extLst>
              <a:ext uri="{FF2B5EF4-FFF2-40B4-BE49-F238E27FC236}">
                <a16:creationId xmlns:a16="http://schemas.microsoft.com/office/drawing/2014/main" id="{57D0AE0E-00F0-7CD7-87D9-D60883CA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25" y="3138488"/>
            <a:ext cx="2390775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2">
            <a:extLst>
              <a:ext uri="{FF2B5EF4-FFF2-40B4-BE49-F238E27FC236}">
                <a16:creationId xmlns:a16="http://schemas.microsoft.com/office/drawing/2014/main" id="{1EA3A142-EAEA-DDC4-7F1C-7C27596A9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63" y="3028950"/>
            <a:ext cx="254635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3D07D008-A379-23D4-5F64-8F030DFC08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A2F45E73-C14D-200F-A4C7-0424D9EB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477963"/>
            <a:ext cx="6927850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49E5E6-D95D-4187-AA6A-9FD3A3894493}"/>
              </a:ext>
            </a:extLst>
          </p:cNvPr>
          <p:cNvCxnSpPr/>
          <p:nvPr/>
        </p:nvCxnSpPr>
        <p:spPr>
          <a:xfrm flipH="1">
            <a:off x="4441825" y="2409825"/>
            <a:ext cx="536575" cy="493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3" name="TextBox 8">
            <a:extLst>
              <a:ext uri="{FF2B5EF4-FFF2-40B4-BE49-F238E27FC236}">
                <a16:creationId xmlns:a16="http://schemas.microsoft.com/office/drawing/2014/main" id="{3EC6E336-D853-EC52-A306-1F47F9902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930400"/>
            <a:ext cx="1023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300K</a:t>
            </a:r>
          </a:p>
        </p:txBody>
      </p:sp>
      <p:sp>
        <p:nvSpPr>
          <p:cNvPr id="32774" name="TextBox 11">
            <a:extLst>
              <a:ext uri="{FF2B5EF4-FFF2-40B4-BE49-F238E27FC236}">
                <a16:creationId xmlns:a16="http://schemas.microsoft.com/office/drawing/2014/main" id="{E3A0CC51-4012-9724-5C8D-2D7D830F6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273425"/>
            <a:ext cx="10239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100K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94D3BE-4203-4B70-A226-3F78935529C3}"/>
              </a:ext>
            </a:extLst>
          </p:cNvPr>
          <p:cNvCxnSpPr/>
          <p:nvPr/>
        </p:nvCxnSpPr>
        <p:spPr>
          <a:xfrm flipH="1">
            <a:off x="5189538" y="3716338"/>
            <a:ext cx="573087" cy="746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09DAD7D5-1474-C7BA-9FAF-B3C7BA7EC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3580B14D-C1BC-DA28-3B88-694013248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477963"/>
            <a:ext cx="6927850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519C0F-9060-4216-AC8F-43F402E784BA}"/>
              </a:ext>
            </a:extLst>
          </p:cNvPr>
          <p:cNvCxnSpPr/>
          <p:nvPr/>
        </p:nvCxnSpPr>
        <p:spPr>
          <a:xfrm flipH="1">
            <a:off x="4441825" y="2409825"/>
            <a:ext cx="536575" cy="493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7" name="TextBox 8">
            <a:extLst>
              <a:ext uri="{FF2B5EF4-FFF2-40B4-BE49-F238E27FC236}">
                <a16:creationId xmlns:a16="http://schemas.microsoft.com/office/drawing/2014/main" id="{7AB1007B-D369-96FB-1377-9F6BB1815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1930400"/>
            <a:ext cx="1023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300K</a:t>
            </a:r>
          </a:p>
        </p:txBody>
      </p:sp>
      <p:sp>
        <p:nvSpPr>
          <p:cNvPr id="33798" name="TextBox 11">
            <a:extLst>
              <a:ext uri="{FF2B5EF4-FFF2-40B4-BE49-F238E27FC236}">
                <a16:creationId xmlns:a16="http://schemas.microsoft.com/office/drawing/2014/main" id="{220DAC13-7C18-4D92-BC70-913D930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3273425"/>
            <a:ext cx="10239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100K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35D3FD-F03B-4859-8518-5101A8E21FE1}"/>
              </a:ext>
            </a:extLst>
          </p:cNvPr>
          <p:cNvCxnSpPr/>
          <p:nvPr/>
        </p:nvCxnSpPr>
        <p:spPr>
          <a:xfrm flipH="1">
            <a:off x="5189538" y="3716338"/>
            <a:ext cx="573087" cy="746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6A5F9798-10CB-FB18-006D-D8434EEAA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1482843A-3034-D7EB-3934-9C5DD8522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477963"/>
            <a:ext cx="6927850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604D64C7-C2CB-4AD0-A442-C2F9ABEA9F34}"/>
              </a:ext>
            </a:extLst>
          </p:cNvPr>
          <p:cNvSpPr/>
          <p:nvPr/>
        </p:nvSpPr>
        <p:spPr>
          <a:xfrm rot="13494707">
            <a:off x="5153025" y="2133600"/>
            <a:ext cx="1204913" cy="1219200"/>
          </a:xfrm>
          <a:prstGeom prst="downArrow">
            <a:avLst/>
          </a:prstGeom>
          <a:gradFill flip="none" rotWithShape="1">
            <a:gsLst>
              <a:gs pos="0">
                <a:srgbClr val="FF9933">
                  <a:tint val="66000"/>
                  <a:satMod val="160000"/>
                </a:srgbClr>
              </a:gs>
              <a:gs pos="50000">
                <a:srgbClr val="FF9933">
                  <a:tint val="44500"/>
                  <a:satMod val="160000"/>
                </a:srgbClr>
              </a:gs>
              <a:gs pos="100000">
                <a:srgbClr val="FF9933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4821" name="TextBox 3">
            <a:extLst>
              <a:ext uri="{FF2B5EF4-FFF2-40B4-BE49-F238E27FC236}">
                <a16:creationId xmlns:a16="http://schemas.microsoft.com/office/drawing/2014/main" id="{36143727-61AD-A376-AB3B-CABE90D1D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1713" y="1843088"/>
            <a:ext cx="12684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Warmer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64829ECF-EA25-46F2-B58B-24165B354448}"/>
              </a:ext>
            </a:extLst>
          </p:cNvPr>
          <p:cNvSpPr/>
          <p:nvPr/>
        </p:nvSpPr>
        <p:spPr>
          <a:xfrm rot="13494707" flipV="1">
            <a:off x="3300413" y="3962400"/>
            <a:ext cx="1204912" cy="77946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4823" name="TextBox 10">
            <a:extLst>
              <a:ext uri="{FF2B5EF4-FFF2-40B4-BE49-F238E27FC236}">
                <a16:creationId xmlns:a16="http://schemas.microsoft.com/office/drawing/2014/main" id="{427C0FF2-A7B4-CB09-7FB7-D7C0FC15D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825" y="4360863"/>
            <a:ext cx="10937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Cooler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DEC302A1-353F-8177-1269-82FD5859E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Question 123.11.4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2A7D095B-BFEA-EF91-3463-21B078058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/>
              <a:t>You put a gas in a piston through a process that changes the temperature. Can Q=0?</a:t>
            </a:r>
          </a:p>
          <a:p>
            <a:pPr>
              <a:buFontTx/>
              <a:buAutoNum type="alphaLcParenR"/>
            </a:pPr>
            <a:r>
              <a:rPr lang="en-US" altLang="en-US"/>
              <a:t>Yes, if it is the right process</a:t>
            </a:r>
          </a:p>
          <a:p>
            <a:pPr>
              <a:buFontTx/>
              <a:buAutoNum type="alphaLcParenR"/>
            </a:pPr>
            <a:r>
              <a:rPr lang="en-US" altLang="en-US"/>
              <a:t>No</a:t>
            </a:r>
          </a:p>
          <a:p>
            <a:pPr>
              <a:buFontTx/>
              <a:buAutoNum type="alphaLcParenR"/>
            </a:pPr>
            <a:r>
              <a:rPr lang="en-US" altLang="en-US"/>
              <a:t>Maybe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B37B24C4-FF4A-8B9F-F330-D865492E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B22524-663A-43EF-8EB2-28FCFB1E304B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58</a:t>
            </a:fld>
            <a:endParaRPr lang="en-US" altLang="en-US"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>
            <a:extLst>
              <a:ext uri="{FF2B5EF4-FFF2-40B4-BE49-F238E27FC236}">
                <a16:creationId xmlns:a16="http://schemas.microsoft.com/office/drawing/2014/main" id="{F68749B0-E5B5-6298-C9B8-05248B18D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42F553-E8FF-4BE1-A3F6-9E7B48B90D2D}" type="slidenum">
              <a:rPr lang="en-US" altLang="en-US" sz="180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18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6FCA5CA4-AC53-DD3A-2CE7-B1A34C86A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Question 123.11.5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4FFE7671-7575-5BD3-25E5-726D0AD083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en-US"/>
              <a:t>Which quantity is independent of path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altLang="en-US"/>
              <a:t>Q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</a:t>
            </a:r>
            <a:r>
              <a:rPr lang="en-US" altLang="en-US"/>
              <a:t>E</a:t>
            </a:r>
            <a:r>
              <a:rPr lang="en-US" altLang="en-US" baseline="-25000"/>
              <a:t>int </a:t>
            </a:r>
            <a:endParaRPr lang="en-US" altLang="en-US"/>
          </a:p>
          <a:p>
            <a:pPr marL="609600" indent="-609600" eaLnBrk="1" hangingPunct="1">
              <a:buFontTx/>
              <a:buAutoNum type="alphaLcParenR"/>
            </a:pPr>
            <a:r>
              <a:rPr lang="en-US" altLang="en-US"/>
              <a:t>W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altLang="en-US"/>
              <a:t>Can’t tell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30B9A10-DB3B-DF0D-8B40-99B231667A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Energy Transfer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B43CC5F6-8972-867B-3FF1-4488DB708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When two objects of different temperatures are placed in thermal contact, the temperature of the warmer decreases and the temperature of the cooler increases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energy exchange ceases when the objects reach thermal equilibrium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concept of energy was broadened from just mechanical to include internal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Made Conservation of Energy a universal law of nature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269EAFF-3690-730D-BF83-AD5D1BE91E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Phase Changes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81D6713-2C14-CB31-3C06-433844B02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2133600"/>
            <a:ext cx="7772400" cy="4343400"/>
          </a:xfrm>
        </p:spPr>
        <p:txBody>
          <a:bodyPr/>
          <a:lstStyle/>
          <a:p>
            <a:pPr eaLnBrk="1" hangingPunct="1"/>
            <a:r>
              <a:rPr lang="en-US" altLang="en-US" sz="2800"/>
              <a:t>A </a:t>
            </a:r>
            <a:r>
              <a:rPr lang="en-US" altLang="en-US" sz="2800" i="1"/>
              <a:t>phase change</a:t>
            </a:r>
            <a:r>
              <a:rPr lang="en-US" altLang="en-US" sz="2800"/>
              <a:t> occurs when the physical characteristics of the substance change from one form to another</a:t>
            </a:r>
          </a:p>
          <a:p>
            <a:pPr eaLnBrk="1" hangingPunct="1"/>
            <a:r>
              <a:rPr lang="en-US" altLang="en-US" sz="2800"/>
              <a:t>Common phases changes are</a:t>
            </a:r>
          </a:p>
          <a:p>
            <a:pPr lvl="1" eaLnBrk="1" hangingPunct="1"/>
            <a:r>
              <a:rPr lang="en-US" altLang="en-US" sz="2400"/>
              <a:t>Solid to liquid – melting</a:t>
            </a:r>
          </a:p>
          <a:p>
            <a:pPr lvl="1" eaLnBrk="1" hangingPunct="1"/>
            <a:r>
              <a:rPr lang="en-US" altLang="en-US" sz="2400"/>
              <a:t>Liquid to gas – boiling</a:t>
            </a:r>
          </a:p>
          <a:p>
            <a:pPr eaLnBrk="1" hangingPunct="1"/>
            <a:r>
              <a:rPr lang="en-US" altLang="en-US" sz="2800"/>
              <a:t>Phases changes involve a change in the internal energy, but </a:t>
            </a:r>
            <a:r>
              <a:rPr lang="en-US" altLang="en-US" sz="2800" i="1"/>
              <a:t>no change in temperature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3F28B5FA-F031-2C1E-5988-CC84C4BDF8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Latent Heat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3192D6E1-97DF-54FA-AA29-79BA1DFC6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9050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During a phase change, the amount of heat is given as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Q = ±m 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L is the </a:t>
            </a:r>
            <a:r>
              <a:rPr lang="en-US" altLang="en-US" sz="2800" i="1"/>
              <a:t>latent heat</a:t>
            </a:r>
            <a:r>
              <a:rPr lang="en-US" altLang="en-US" sz="2800"/>
              <a:t> of the substance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Latent means hidden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 depends on the substance and the nature of the phase change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Choose a positive sign if you are adding energy to the system and a negative sign if energy is being removed from the system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0FED4939-6E17-98B4-E9C3-453B5E1891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/>
              <a:t>Phase Changes Latent Heat</a:t>
            </a:r>
          </a:p>
        </p:txBody>
      </p:sp>
      <p:grpSp>
        <p:nvGrpSpPr>
          <p:cNvPr id="52227" name="Group 8">
            <a:extLst>
              <a:ext uri="{FF2B5EF4-FFF2-40B4-BE49-F238E27FC236}">
                <a16:creationId xmlns:a16="http://schemas.microsoft.com/office/drawing/2014/main" id="{E03965BB-F6BC-9DB9-FED0-16C3CAC2C405}"/>
              </a:ext>
            </a:extLst>
          </p:cNvPr>
          <p:cNvGrpSpPr>
            <a:grpSpLocks/>
          </p:cNvGrpSpPr>
          <p:nvPr/>
        </p:nvGrpSpPr>
        <p:grpSpPr bwMode="auto">
          <a:xfrm>
            <a:off x="0" y="1376363"/>
            <a:ext cx="9144000" cy="3422650"/>
            <a:chOff x="0" y="772"/>
            <a:chExt cx="5760" cy="2156"/>
          </a:xfrm>
        </p:grpSpPr>
        <p:pic>
          <p:nvPicPr>
            <p:cNvPr id="52229" name="Picture 3" descr="phases_matter">
              <a:extLst>
                <a:ext uri="{FF2B5EF4-FFF2-40B4-BE49-F238E27FC236}">
                  <a16:creationId xmlns:a16="http://schemas.microsoft.com/office/drawing/2014/main" id="{D9C6123C-922D-6975-1DFB-3A454C7DB1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72"/>
              <a:ext cx="5760" cy="2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230" name="Text Box 4">
              <a:extLst>
                <a:ext uri="{FF2B5EF4-FFF2-40B4-BE49-F238E27FC236}">
                  <a16:creationId xmlns:a16="http://schemas.microsoft.com/office/drawing/2014/main" id="{D344D484-3118-EAD0-86EF-F7F397617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" y="2439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Solid</a:t>
              </a:r>
            </a:p>
          </p:txBody>
        </p:sp>
        <p:sp>
          <p:nvSpPr>
            <p:cNvPr id="52231" name="Text Box 5">
              <a:extLst>
                <a:ext uri="{FF2B5EF4-FFF2-40B4-BE49-F238E27FC236}">
                  <a16:creationId xmlns:a16="http://schemas.microsoft.com/office/drawing/2014/main" id="{C63605F1-DA40-6E7E-F606-14A49AADA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5" y="2407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Liquid</a:t>
              </a:r>
            </a:p>
          </p:txBody>
        </p:sp>
        <p:sp>
          <p:nvSpPr>
            <p:cNvPr id="52232" name="Text Box 6">
              <a:extLst>
                <a:ext uri="{FF2B5EF4-FFF2-40B4-BE49-F238E27FC236}">
                  <a16:creationId xmlns:a16="http://schemas.microsoft.com/office/drawing/2014/main" id="{32BFA44D-1EAC-1434-37B7-212539EC4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238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>
                  <a:solidFill>
                    <a:schemeClr val="bg2"/>
                  </a:solidFill>
                  <a:latin typeface="Times New Roman" panose="02020603050405020304" pitchFamily="18" charset="0"/>
                </a:rPr>
                <a:t>Gas</a:t>
              </a:r>
            </a:p>
          </p:txBody>
        </p:sp>
      </p:grpSp>
      <p:sp>
        <p:nvSpPr>
          <p:cNvPr id="294919" name="Text Box 7">
            <a:extLst>
              <a:ext uri="{FF2B5EF4-FFF2-40B4-BE49-F238E27FC236}">
                <a16:creationId xmlns:a16="http://schemas.microsoft.com/office/drawing/2014/main" id="{9C9E6C40-F87F-DBD9-E6C0-83F5D4610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67275"/>
            <a:ext cx="8763000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During a phase change, the internal energy changes but the temperature does not change.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Work is done against the attractive molecular forces to separate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9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9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5B45442-81BE-3E77-5002-5353B81C8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Latent Heat, cont.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BEADC01-7329-DA59-6510-E0088BA348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 units of latent heat are J / kg</a:t>
            </a:r>
          </a:p>
          <a:p>
            <a:pPr eaLnBrk="1" hangingPunct="1"/>
            <a:r>
              <a:rPr lang="en-US" altLang="en-US" i="1"/>
              <a:t>Latent heat of fusion</a:t>
            </a:r>
            <a:r>
              <a:rPr lang="en-US" altLang="en-US"/>
              <a:t>, L</a:t>
            </a:r>
            <a:r>
              <a:rPr lang="en-US" altLang="en-US" baseline="-25000"/>
              <a:t>f</a:t>
            </a:r>
            <a:r>
              <a:rPr lang="en-US" altLang="en-US"/>
              <a:t>, is used for melting or freezing</a:t>
            </a:r>
          </a:p>
          <a:p>
            <a:pPr eaLnBrk="1" hangingPunct="1"/>
            <a:r>
              <a:rPr lang="en-US" altLang="en-US" i="1"/>
              <a:t>Latent heat of vaporization</a:t>
            </a:r>
            <a:r>
              <a:rPr lang="en-US" altLang="en-US"/>
              <a:t>, L</a:t>
            </a:r>
            <a:r>
              <a:rPr lang="en-US" altLang="en-US" baseline="-25000"/>
              <a:t>v</a:t>
            </a:r>
            <a:r>
              <a:rPr lang="en-US" altLang="en-US"/>
              <a:t>, is used for boiling or condensing</a:t>
            </a:r>
          </a:p>
          <a:p>
            <a:pPr eaLnBrk="1" hangingPunct="1"/>
            <a:r>
              <a:rPr lang="en-US" altLang="en-US"/>
              <a:t>Table 11.2 gives the latent heats for various substances</a:t>
            </a:r>
            <a:endParaRPr lang="en-US" altLang="en-US" i="1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6C59DF2-FEC9-259C-9B50-1DC68C34C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Sublimation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F281FE9-B9ED-0871-0953-871533B092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Some substances will go directly from solid to gaseous phase</a:t>
            </a:r>
          </a:p>
          <a:p>
            <a:pPr lvl="1" eaLnBrk="1" hangingPunct="1"/>
            <a:r>
              <a:rPr lang="en-US" altLang="en-US"/>
              <a:t>Without passing through the liquid phase</a:t>
            </a:r>
          </a:p>
          <a:p>
            <a:pPr eaLnBrk="1" hangingPunct="1"/>
            <a:r>
              <a:rPr lang="en-US" altLang="en-US"/>
              <a:t>This process is called </a:t>
            </a:r>
            <a:r>
              <a:rPr lang="en-US" altLang="en-US" i="1"/>
              <a:t>sublimation</a:t>
            </a:r>
            <a:endParaRPr lang="en-US" altLang="en-US"/>
          </a:p>
          <a:p>
            <a:pPr lvl="1" eaLnBrk="1" hangingPunct="1"/>
            <a:r>
              <a:rPr lang="en-US" altLang="en-US"/>
              <a:t>There will be a latent heat of sublimation associated with this phase change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67E3F8DB-1BFC-AEEA-8A8F-2D68E82547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 vs. Q Graphs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7ADF9837-39CB-6209-391B-FF5B1CB886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pSp>
        <p:nvGrpSpPr>
          <p:cNvPr id="55300" name="Group 9">
            <a:extLst>
              <a:ext uri="{FF2B5EF4-FFF2-40B4-BE49-F238E27FC236}">
                <a16:creationId xmlns:a16="http://schemas.microsoft.com/office/drawing/2014/main" id="{D57305D0-DE5C-01E8-6FF0-4F78B1EA4C70}"/>
              </a:ext>
            </a:extLst>
          </p:cNvPr>
          <p:cNvGrpSpPr>
            <a:grpSpLocks/>
          </p:cNvGrpSpPr>
          <p:nvPr/>
        </p:nvGrpSpPr>
        <p:grpSpPr bwMode="auto">
          <a:xfrm>
            <a:off x="2082800" y="1233488"/>
            <a:ext cx="5372100" cy="4943475"/>
            <a:chOff x="1111" y="804"/>
            <a:chExt cx="3384" cy="3114"/>
          </a:xfrm>
        </p:grpSpPr>
        <p:pic>
          <p:nvPicPr>
            <p:cNvPr id="55301" name="Picture 4" descr="heating_curve">
              <a:extLst>
                <a:ext uri="{FF2B5EF4-FFF2-40B4-BE49-F238E27FC236}">
                  <a16:creationId xmlns:a16="http://schemas.microsoft.com/office/drawing/2014/main" id="{692B69F5-E329-1F48-EB2F-A96854F29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804"/>
              <a:ext cx="3384" cy="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2" name="Line 8">
              <a:extLst>
                <a:ext uri="{FF2B5EF4-FFF2-40B4-BE49-F238E27FC236}">
                  <a16:creationId xmlns:a16="http://schemas.microsoft.com/office/drawing/2014/main" id="{14256164-D942-863E-D25F-60A431AC9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3" y="3813"/>
              <a:ext cx="23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5E80F0F-41F4-390F-01E1-07C5D96B9F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Graph of Ice to Steam</a:t>
            </a:r>
          </a:p>
        </p:txBody>
      </p:sp>
      <p:pic>
        <p:nvPicPr>
          <p:cNvPr id="56323" name="Picture 3" descr="1103">
            <a:extLst>
              <a:ext uri="{FF2B5EF4-FFF2-40B4-BE49-F238E27FC236}">
                <a16:creationId xmlns:a16="http://schemas.microsoft.com/office/drawing/2014/main" id="{2D923407-05BC-C7E9-19D2-42203115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909763"/>
            <a:ext cx="8964612" cy="494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EE01E469-3B87-2E92-391F-A18915F30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Warming Ice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DD71FB5-61FE-1A1C-0FD7-E45754D0943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2017713"/>
            <a:ext cx="5105400" cy="4535487"/>
          </a:xfrm>
        </p:spPr>
        <p:txBody>
          <a:bodyPr/>
          <a:lstStyle/>
          <a:p>
            <a:pPr eaLnBrk="1" hangingPunct="1"/>
            <a:r>
              <a:rPr lang="en-US" altLang="en-US" sz="3000"/>
              <a:t>Start with one gram of ice at –30.0º C</a:t>
            </a:r>
          </a:p>
          <a:p>
            <a:pPr eaLnBrk="1" hangingPunct="1"/>
            <a:r>
              <a:rPr lang="en-US" altLang="en-US" sz="3000"/>
              <a:t>During A, the temperature of the ice changes from –30.0º C to 0º C</a:t>
            </a:r>
          </a:p>
          <a:p>
            <a:pPr eaLnBrk="1" hangingPunct="1"/>
            <a:r>
              <a:rPr lang="en-US" altLang="en-US" sz="3000"/>
              <a:t>Use Q = m c ΔT</a:t>
            </a:r>
          </a:p>
          <a:p>
            <a:pPr eaLnBrk="1" hangingPunct="1"/>
            <a:r>
              <a:rPr lang="en-US" altLang="en-US" sz="3000"/>
              <a:t>Will add 62.7 J of energy</a:t>
            </a:r>
          </a:p>
        </p:txBody>
      </p:sp>
      <p:graphicFrame>
        <p:nvGraphicFramePr>
          <p:cNvPr id="57348" name="Object 4">
            <a:extLst>
              <a:ext uri="{FF2B5EF4-FFF2-40B4-BE49-F238E27FC236}">
                <a16:creationId xmlns:a16="http://schemas.microsoft.com/office/drawing/2014/main" id="{4EA6FA2D-051E-FE33-1018-7F964DCA3265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410200" y="1295400"/>
          <a:ext cx="29591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286055" imgH="2219635" progId="MSPhotoEd.3">
                  <p:embed/>
                </p:oleObj>
              </mc:Choice>
              <mc:Fallback>
                <p:oleObj name="Photo Editor Photo" r:id="rId2" imgW="1286055" imgH="2219635" progId="MSPhotoEd.3">
                  <p:embed/>
                  <p:pic>
                    <p:nvPicPr>
                      <p:cNvPr id="57348" name="Object 4">
                        <a:extLst>
                          <a:ext uri="{FF2B5EF4-FFF2-40B4-BE49-F238E27FC236}">
                            <a16:creationId xmlns:a16="http://schemas.microsoft.com/office/drawing/2014/main" id="{4EA6FA2D-051E-FE33-1018-7F964DCA32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95400"/>
                        <a:ext cx="29591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DB73161D-7C2D-ABF4-99FA-F679D6F58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Melting Ice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96EED31-4D7D-58AD-AFED-C8912C485E5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82688" y="2017713"/>
            <a:ext cx="3810000" cy="4459287"/>
          </a:xfrm>
        </p:spPr>
        <p:txBody>
          <a:bodyPr/>
          <a:lstStyle/>
          <a:p>
            <a:pPr eaLnBrk="1" hangingPunct="1"/>
            <a:r>
              <a:rPr lang="en-US" altLang="en-US" sz="2600"/>
              <a:t>Once at 0º C, the phase change (melting) starts</a:t>
            </a:r>
          </a:p>
          <a:p>
            <a:pPr eaLnBrk="1" hangingPunct="1"/>
            <a:r>
              <a:rPr lang="en-US" altLang="en-US" sz="2600"/>
              <a:t>The temperature stays the same although energy is still being added</a:t>
            </a:r>
          </a:p>
          <a:p>
            <a:pPr eaLnBrk="1" hangingPunct="1"/>
            <a:r>
              <a:rPr lang="en-US" altLang="en-US" sz="2600"/>
              <a:t>Use Q = m L</a:t>
            </a:r>
            <a:r>
              <a:rPr lang="en-US" altLang="en-US" sz="2600" baseline="-25000"/>
              <a:t>f</a:t>
            </a:r>
            <a:r>
              <a:rPr lang="en-US" altLang="en-US" sz="2600"/>
              <a:t> </a:t>
            </a:r>
          </a:p>
          <a:p>
            <a:pPr eaLnBrk="1" hangingPunct="1"/>
            <a:r>
              <a:rPr lang="en-US" altLang="en-US" sz="2600"/>
              <a:t>Needs 333 J of energy</a:t>
            </a:r>
          </a:p>
        </p:txBody>
      </p:sp>
      <p:graphicFrame>
        <p:nvGraphicFramePr>
          <p:cNvPr id="58372" name="Object 4">
            <a:extLst>
              <a:ext uri="{FF2B5EF4-FFF2-40B4-BE49-F238E27FC236}">
                <a16:creationId xmlns:a16="http://schemas.microsoft.com/office/drawing/2014/main" id="{AE6941AD-D37A-F6B4-3CFC-47AF9611220E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715000" y="1239838"/>
          <a:ext cx="2455863" cy="523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219370" imgH="2600000" progId="MSPhotoEd.3">
                  <p:embed/>
                </p:oleObj>
              </mc:Choice>
              <mc:Fallback>
                <p:oleObj name="Photo Editor Photo" r:id="rId2" imgW="1219370" imgH="2600000" progId="MSPhotoEd.3">
                  <p:embed/>
                  <p:pic>
                    <p:nvPicPr>
                      <p:cNvPr id="58372" name="Object 4">
                        <a:extLst>
                          <a:ext uri="{FF2B5EF4-FFF2-40B4-BE49-F238E27FC236}">
                            <a16:creationId xmlns:a16="http://schemas.microsoft.com/office/drawing/2014/main" id="{AE6941AD-D37A-F6B4-3CFC-47AF961122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39838"/>
                        <a:ext cx="2455863" cy="523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6BDECF9-D6AF-530A-07FD-366218E4A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Warming Water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29F6318E-9A8C-3462-60EC-F75C084DC83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/>
              <a:t>Between 0º C and 100º C, the material is liquid and no phase changes take place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Energy added increases the temperature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Use Q = m c ΔT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419 J of energy are added</a:t>
            </a:r>
          </a:p>
        </p:txBody>
      </p:sp>
      <p:graphicFrame>
        <p:nvGraphicFramePr>
          <p:cNvPr id="59396" name="Object 4">
            <a:extLst>
              <a:ext uri="{FF2B5EF4-FFF2-40B4-BE49-F238E27FC236}">
                <a16:creationId xmlns:a16="http://schemas.microsoft.com/office/drawing/2014/main" id="{08FA614E-FBFF-7862-95D4-64C1209ED565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6132513" y="1295400"/>
          <a:ext cx="2303462" cy="4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886213" imgH="4304762" progId="MSPhotoEd.3">
                  <p:embed/>
                </p:oleObj>
              </mc:Choice>
              <mc:Fallback>
                <p:oleObj name="Photo Editor Photo" r:id="rId2" imgW="1886213" imgH="4304762" progId="MSPhotoEd.3">
                  <p:embed/>
                  <p:pic>
                    <p:nvPicPr>
                      <p:cNvPr id="59396" name="Object 4">
                        <a:extLst>
                          <a:ext uri="{FF2B5EF4-FFF2-40B4-BE49-F238E27FC236}">
                            <a16:creationId xmlns:a16="http://schemas.microsoft.com/office/drawing/2014/main" id="{08FA614E-FBFF-7862-95D4-64C1209ED5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2513" y="1295400"/>
                        <a:ext cx="2303462" cy="494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EC36966-5AB1-2CCF-7B94-F0D0FE863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Heat Compared to Internal Energy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A140A1A3-6701-367E-E4EA-C0A15F149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Important to distinguish between them</a:t>
            </a:r>
          </a:p>
          <a:p>
            <a:pPr lvl="1" eaLnBrk="1" hangingPunct="1"/>
            <a:r>
              <a:rPr lang="en-US" altLang="en-US"/>
              <a:t>They are not interchangeable</a:t>
            </a:r>
          </a:p>
          <a:p>
            <a:pPr eaLnBrk="1" hangingPunct="1"/>
            <a:r>
              <a:rPr lang="en-US" altLang="en-US"/>
              <a:t>They mean very different things when used in physics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43EEE747-7194-00C6-EFC7-75F3648F4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Boiling Water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CC55106-B67B-94B3-28EC-DA8786431AE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/>
            <a:r>
              <a:rPr lang="en-US" altLang="en-US" sz="2800"/>
              <a:t>At 100º C, a phase change occurs (boiling)</a:t>
            </a:r>
          </a:p>
          <a:p>
            <a:pPr eaLnBrk="1" hangingPunct="1"/>
            <a:r>
              <a:rPr lang="en-US" altLang="en-US" sz="2800"/>
              <a:t>Temperature does not change</a:t>
            </a:r>
          </a:p>
          <a:p>
            <a:pPr eaLnBrk="1" hangingPunct="1"/>
            <a:r>
              <a:rPr lang="en-US" altLang="en-US" sz="2800"/>
              <a:t>Use Q = m Lv </a:t>
            </a:r>
          </a:p>
          <a:p>
            <a:pPr eaLnBrk="1" hangingPunct="1"/>
            <a:r>
              <a:rPr lang="en-US" altLang="en-US" sz="2800"/>
              <a:t>2 260 J of energy are needed</a:t>
            </a:r>
          </a:p>
        </p:txBody>
      </p:sp>
      <p:graphicFrame>
        <p:nvGraphicFramePr>
          <p:cNvPr id="60420" name="Object 4">
            <a:extLst>
              <a:ext uri="{FF2B5EF4-FFF2-40B4-BE49-F238E27FC236}">
                <a16:creationId xmlns:a16="http://schemas.microsoft.com/office/drawing/2014/main" id="{FECC56CC-1709-3052-34A7-3E2406843608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4652963" y="2514600"/>
          <a:ext cx="4033837" cy="269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6400000" imgH="4114286" progId="MSPhotoEd.3">
                  <p:embed/>
                </p:oleObj>
              </mc:Choice>
              <mc:Fallback>
                <p:oleObj name="Photo Editor Photo" r:id="rId2" imgW="6400000" imgH="4114286" progId="MSPhotoEd.3">
                  <p:embed/>
                  <p:pic>
                    <p:nvPicPr>
                      <p:cNvPr id="60420" name="Object 4">
                        <a:extLst>
                          <a:ext uri="{FF2B5EF4-FFF2-40B4-BE49-F238E27FC236}">
                            <a16:creationId xmlns:a16="http://schemas.microsoft.com/office/drawing/2014/main" id="{FECC56CC-1709-3052-34A7-3E24068436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963" y="2514600"/>
                        <a:ext cx="4033837" cy="269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1D2A7228-149B-D9F6-C1B1-98B43578B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Heating Steam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10E8F6F1-273D-4D2E-C5C5-B81851A072D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5245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/>
              <a:t>After all the water is converted to steam, the steam will heat up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No phase change occurs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The added energy goes to increasing the temperature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Use Q = m c ΔT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/>
              <a:t>To raise the temperature of the steam to 120°, 40.2 J of energy are needed</a:t>
            </a:r>
          </a:p>
          <a:p>
            <a:pPr eaLnBrk="1" hangingPunct="1">
              <a:lnSpc>
                <a:spcPct val="90000"/>
              </a:lnSpc>
            </a:pPr>
            <a:endParaRPr lang="en-US" altLang="en-US" sz="2600"/>
          </a:p>
        </p:txBody>
      </p:sp>
      <p:graphicFrame>
        <p:nvGraphicFramePr>
          <p:cNvPr id="61444" name="Object 4">
            <a:extLst>
              <a:ext uri="{FF2B5EF4-FFF2-40B4-BE49-F238E27FC236}">
                <a16:creationId xmlns:a16="http://schemas.microsoft.com/office/drawing/2014/main" id="{A88ABD42-D454-42AD-60EE-D629EC90E7CD}"/>
              </a:ext>
            </a:extLst>
          </p:cNvPr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7413625" y="1289050"/>
          <a:ext cx="1235075" cy="534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028844" imgH="4447619" progId="MSPhotoEd.3">
                  <p:embed/>
                </p:oleObj>
              </mc:Choice>
              <mc:Fallback>
                <p:oleObj name="Photo Editor Photo" r:id="rId2" imgW="1028844" imgH="4447619" progId="MSPhotoEd.3">
                  <p:embed/>
                  <p:pic>
                    <p:nvPicPr>
                      <p:cNvPr id="61444" name="Object 4">
                        <a:extLst>
                          <a:ext uri="{FF2B5EF4-FFF2-40B4-BE49-F238E27FC236}">
                            <a16:creationId xmlns:a16="http://schemas.microsoft.com/office/drawing/2014/main" id="{A88ABD42-D454-42AD-60EE-D629EC90E7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25" y="1289050"/>
                        <a:ext cx="1235075" cy="534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8544C6C-ECBE-5CA5-67DD-A9B9399E6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 Solving Strategies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E4D2F708-0ACE-4553-7122-C95DCA428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Make a table</a:t>
            </a:r>
          </a:p>
          <a:p>
            <a:pPr lvl="1" eaLnBrk="1" hangingPunct="1"/>
            <a:r>
              <a:rPr lang="en-US" altLang="en-US"/>
              <a:t>A column for each quantity</a:t>
            </a:r>
          </a:p>
          <a:p>
            <a:pPr lvl="1" eaLnBrk="1" hangingPunct="1"/>
            <a:r>
              <a:rPr lang="en-US" altLang="en-US"/>
              <a:t>A row for each phase and/or phase change</a:t>
            </a:r>
          </a:p>
          <a:p>
            <a:pPr lvl="1" eaLnBrk="1" hangingPunct="1"/>
            <a:r>
              <a:rPr lang="en-US" altLang="en-US"/>
              <a:t>Use a final column for the combination of quantities</a:t>
            </a:r>
          </a:p>
          <a:p>
            <a:pPr eaLnBrk="1" hangingPunct="1"/>
            <a:r>
              <a:rPr lang="en-US" altLang="en-US"/>
              <a:t>Use consistent units</a:t>
            </a:r>
          </a:p>
          <a:p>
            <a:pPr lvl="1"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B934A507-75E4-B1AA-7D03-F4C083C0F6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Problem Solving Strategies, cont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E620448-E437-8CFB-4845-3CE93A05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Apply Conservation of Energy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Transfers in energy are given as Q=mcΔT for processes with no phase changes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Q = m L</a:t>
            </a:r>
            <a:r>
              <a:rPr lang="en-US" altLang="en-US" baseline="-25000"/>
              <a:t>f</a:t>
            </a:r>
            <a:r>
              <a:rPr lang="en-US" altLang="en-US"/>
              <a:t> or Q = m L</a:t>
            </a:r>
            <a:r>
              <a:rPr lang="en-US" altLang="en-US" baseline="-25000"/>
              <a:t>v</a:t>
            </a:r>
            <a:r>
              <a:rPr lang="en-US" altLang="en-US"/>
              <a:t> if there is a phase change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Q</a:t>
            </a:r>
            <a:r>
              <a:rPr lang="en-US" altLang="en-US" baseline="-25000"/>
              <a:t>cold</a:t>
            </a:r>
            <a:r>
              <a:rPr lang="en-US" altLang="en-US"/>
              <a:t> = - Q</a:t>
            </a:r>
            <a:r>
              <a:rPr lang="en-US" altLang="en-US" baseline="-25000"/>
              <a:t>hot</a:t>
            </a:r>
            <a:r>
              <a:rPr lang="en-US" altLang="en-US"/>
              <a:t> be careful of sign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ΔT is T</a:t>
            </a:r>
            <a:r>
              <a:rPr lang="en-US" altLang="en-US" baseline="-25000"/>
              <a:t>f</a:t>
            </a:r>
            <a:r>
              <a:rPr lang="en-US" altLang="en-US"/>
              <a:t> – T</a:t>
            </a:r>
            <a:r>
              <a:rPr lang="en-US" altLang="en-US" baseline="-25000"/>
              <a:t>i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Solve for the unknown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4">
            <a:extLst>
              <a:ext uri="{FF2B5EF4-FFF2-40B4-BE49-F238E27FC236}">
                <a16:creationId xmlns:a16="http://schemas.microsoft.com/office/drawing/2014/main" id="{8A5C4BFB-983F-13D3-E27D-D9B9473D6F6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20.4 Work and Heat in Thermodynamic Processes</a:t>
            </a:r>
          </a:p>
        </p:txBody>
      </p:sp>
      <p:sp>
        <p:nvSpPr>
          <p:cNvPr id="64515" name="Rectangle 5">
            <a:extLst>
              <a:ext uri="{FF2B5EF4-FFF2-40B4-BE49-F238E27FC236}">
                <a16:creationId xmlns:a16="http://schemas.microsoft.com/office/drawing/2014/main" id="{32B4105D-7665-C94A-21F3-4B9CBDA8D97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009B560-39F5-4A5F-2D14-5A67F0177D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Work in a Gas Cylinder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ED26EB3C-4DD2-5638-33D3-48842A0714D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39925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gas is contained in a cylinder with a moveable piston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The gas occupies a volume V and exerts pressure P on the walls of the cylinder and on the piston</a:t>
            </a:r>
          </a:p>
        </p:txBody>
      </p:sp>
      <p:sp>
        <p:nvSpPr>
          <p:cNvPr id="65540" name="ClipArt Placeholder 1">
            <a:extLst>
              <a:ext uri="{FF2B5EF4-FFF2-40B4-BE49-F238E27FC236}">
                <a16:creationId xmlns:a16="http://schemas.microsoft.com/office/drawing/2014/main" id="{95EF31D1-4509-54F9-9C38-086E05B94A88}"/>
              </a:ext>
            </a:extLst>
          </p:cNvPr>
          <p:cNvSpPr>
            <a:spLocks noGrp="1" noChangeArrowheads="1" noTextEdit="1"/>
          </p:cNvSpPr>
          <p:nvPr>
            <p:ph type="clipArt" sz="half" idx="2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5541" name="Picture 5">
            <a:extLst>
              <a:ext uri="{FF2B5EF4-FFF2-40B4-BE49-F238E27FC236}">
                <a16:creationId xmlns:a16="http://schemas.microsoft.com/office/drawing/2014/main" id="{043C5676-78D5-EB5C-9A21-FB577F2E2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5" y="1944688"/>
            <a:ext cx="1844675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F821566B-AA0D-56B8-7DB2-F40D51D7B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Work in a Gas Cylinder, cont.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A286B30F-66B6-A84D-5742-104164750EC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981200"/>
            <a:ext cx="3919538" cy="4419600"/>
          </a:xfrm>
        </p:spPr>
        <p:txBody>
          <a:bodyPr/>
          <a:lstStyle/>
          <a:p>
            <a:pPr eaLnBrk="1" hangingPunct="1"/>
            <a:r>
              <a:rPr lang="en-US" altLang="en-US" sz="2400"/>
              <a:t>A force is applied to slowly compress the gas</a:t>
            </a:r>
          </a:p>
          <a:p>
            <a:pPr lvl="1" eaLnBrk="1" hangingPunct="1"/>
            <a:r>
              <a:rPr lang="en-US" altLang="en-US" sz="2000"/>
              <a:t>The compression is slow enough for all the system to remain essentially in thermal equilibrium</a:t>
            </a:r>
          </a:p>
          <a:p>
            <a:pPr eaLnBrk="1" hangingPunct="1"/>
            <a:r>
              <a:rPr lang="en-US" altLang="en-US" sz="2400"/>
              <a:t>W = - P </a:t>
            </a:r>
            <a:r>
              <a:rPr lang="en-US" altLang="en-US" sz="2400">
                <a:cs typeface="Tahoma" panose="020B0604030504040204" pitchFamily="34" charset="0"/>
              </a:rPr>
              <a:t>ΔV</a:t>
            </a:r>
          </a:p>
          <a:p>
            <a:pPr lvl="1" eaLnBrk="1" hangingPunct="1"/>
            <a:r>
              <a:rPr lang="en-US" altLang="en-US" sz="2000"/>
              <a:t>This is the work done </a:t>
            </a:r>
            <a:r>
              <a:rPr lang="en-US" altLang="en-US" sz="2000" i="1"/>
              <a:t>on</a:t>
            </a:r>
            <a:r>
              <a:rPr lang="en-US" altLang="en-US" sz="2000"/>
              <a:t> the gas</a:t>
            </a:r>
          </a:p>
        </p:txBody>
      </p:sp>
      <p:pic>
        <p:nvPicPr>
          <p:cNvPr id="66564" name="Picture 5">
            <a:extLst>
              <a:ext uri="{FF2B5EF4-FFF2-40B4-BE49-F238E27FC236}">
                <a16:creationId xmlns:a16="http://schemas.microsoft.com/office/drawing/2014/main" id="{8C010B48-86E8-4DC0-9F13-5B74B4A7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63" y="1871663"/>
            <a:ext cx="184308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5" name="Picture 5">
            <a:extLst>
              <a:ext uri="{FF2B5EF4-FFF2-40B4-BE49-F238E27FC236}">
                <a16:creationId xmlns:a16="http://schemas.microsoft.com/office/drawing/2014/main" id="{2779575C-DE06-B126-44D3-C64ABE3A7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2074863"/>
            <a:ext cx="1866900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6566" name="Straight Connector 3">
            <a:extLst>
              <a:ext uri="{FF2B5EF4-FFF2-40B4-BE49-F238E27FC236}">
                <a16:creationId xmlns:a16="http://schemas.microsoft.com/office/drawing/2014/main" id="{F276C44E-BCC2-767E-1612-B2AE426DCC9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59538" y="3294063"/>
            <a:ext cx="4349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567" name="Straight Connector 9">
            <a:extLst>
              <a:ext uri="{FF2B5EF4-FFF2-40B4-BE49-F238E27FC236}">
                <a16:creationId xmlns:a16="http://schemas.microsoft.com/office/drawing/2014/main" id="{F87DF2BD-E9BA-12E9-20C3-1D1C9AD5614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65888" y="3810000"/>
            <a:ext cx="4349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6568" name="TextBox 5">
            <a:extLst>
              <a:ext uri="{FF2B5EF4-FFF2-40B4-BE49-F238E27FC236}">
                <a16:creationId xmlns:a16="http://schemas.microsoft.com/office/drawing/2014/main" id="{340C917F-BAC9-3332-F740-E5E91B83F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3367088"/>
            <a:ext cx="439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ym typeface="Symbol" panose="05050102010706020507" pitchFamily="18" charset="2"/>
              </a:rPr>
              <a:t>y</a:t>
            </a:r>
            <a:endParaRPr lang="en-US" altLang="en-US" sz="1800"/>
          </a:p>
        </p:txBody>
      </p:sp>
      <p:cxnSp>
        <p:nvCxnSpPr>
          <p:cNvPr id="66569" name="Straight Arrow Connector 7">
            <a:extLst>
              <a:ext uri="{FF2B5EF4-FFF2-40B4-BE49-F238E27FC236}">
                <a16:creationId xmlns:a16="http://schemas.microsoft.com/office/drawing/2014/main" id="{466431CF-AFC8-6A20-087E-7248E3963E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45263" y="3294063"/>
            <a:ext cx="0" cy="49371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FF458C9-5BD0-F602-1AA4-9122E75C39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More about Work on a Gas Cylinder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051BE474-8047-068B-A8DB-066E577DF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When the gas is compressed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ΔV is negative 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The work done on the gas is positive</a:t>
            </a:r>
          </a:p>
          <a:p>
            <a:pPr eaLnBrk="1" hangingPunct="1"/>
            <a:r>
              <a:rPr lang="en-US" altLang="en-US" sz="2800"/>
              <a:t>When the gas is allowed to expand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ΔV is positive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The work done on the gas is negative</a:t>
            </a:r>
          </a:p>
          <a:p>
            <a:pPr eaLnBrk="1" hangingPunct="1"/>
            <a:r>
              <a:rPr lang="en-US" altLang="en-US" sz="2800">
                <a:cs typeface="Tahoma" panose="020B0604030504040204" pitchFamily="34" charset="0"/>
              </a:rPr>
              <a:t>When the volume remains constant</a:t>
            </a:r>
          </a:p>
          <a:p>
            <a:pPr lvl="1" eaLnBrk="1" hangingPunct="1"/>
            <a:r>
              <a:rPr lang="en-US" altLang="en-US" sz="2400">
                <a:cs typeface="Tahoma" panose="020B0604030504040204" pitchFamily="34" charset="0"/>
              </a:rPr>
              <a:t>No work is done on the gas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6D925EE0-2C0D-5A2C-3C5E-111FB4BD1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Notes about the Work Equation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932D1347-E6CA-CAAD-9C0B-025D451C71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pressure remains constant during the expansion or compression</a:t>
            </a:r>
          </a:p>
          <a:p>
            <a:pPr lvl="1" eaLnBrk="1" hangingPunct="1"/>
            <a:r>
              <a:rPr lang="en-US" altLang="en-US"/>
              <a:t>This is called an </a:t>
            </a:r>
            <a:r>
              <a:rPr lang="en-US" altLang="en-US" i="1"/>
              <a:t>isobaric</a:t>
            </a:r>
            <a:r>
              <a:rPr lang="en-US" altLang="en-US"/>
              <a:t> process</a:t>
            </a:r>
          </a:p>
          <a:p>
            <a:pPr eaLnBrk="1" hangingPunct="1"/>
            <a:r>
              <a:rPr lang="en-US" altLang="en-US"/>
              <a:t>If the pressure changes, the average pressure may be used to estimate the work done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F1D905AE-F538-DB81-D23A-665D46199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PV Diagrams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FAA5532E-5E79-B519-D60B-A50FDB72A1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017713"/>
            <a:ext cx="430688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Used when the pressure and volume are known at each step of the process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work done on a gas that takes it from some initial state to some final state is the negative of the area under the curve on the PV diagram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This is true whether or not the pressure stays constant</a:t>
            </a:r>
          </a:p>
        </p:txBody>
      </p:sp>
      <p:pic>
        <p:nvPicPr>
          <p:cNvPr id="69636" name="Picture 4" descr="1202">
            <a:extLst>
              <a:ext uri="{FF2B5EF4-FFF2-40B4-BE49-F238E27FC236}">
                <a16:creationId xmlns:a16="http://schemas.microsoft.com/office/drawing/2014/main" id="{2F220951-CEB0-F615-8641-77667425D1AE}"/>
              </a:ext>
            </a:extLst>
          </p:cNvPr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2963" y="1666875"/>
            <a:ext cx="4033837" cy="4392613"/>
          </a:xfr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237AB01-E9E4-C815-54FC-9C17FB3CB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Heat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10FA1B02-95FD-8462-B5E8-09DB3FC29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i="1"/>
              <a:t>Heat</a:t>
            </a:r>
            <a:r>
              <a:rPr lang="en-US" altLang="en-US"/>
              <a:t> is the transfer of energy between a system and its environment because of a temperature difference between them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symbol Q is used to represent the amount of energy transferred by heat between a system and its environment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1D3E1E15-B3FF-1C7F-7246-5ADC62C1E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PV Diagrams, cont.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E0F2F19E-9D8C-CBE4-E09F-DB1517F63EA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368800" cy="4445000"/>
          </a:xfrm>
        </p:spPr>
        <p:txBody>
          <a:bodyPr/>
          <a:lstStyle/>
          <a:p>
            <a:pPr eaLnBrk="1" hangingPunct="1"/>
            <a:r>
              <a:rPr lang="en-US" altLang="en-US" sz="2400"/>
              <a:t>The curve on the diagram is called the </a:t>
            </a:r>
            <a:r>
              <a:rPr lang="en-US" altLang="en-US" sz="2400" i="1"/>
              <a:t>path</a:t>
            </a:r>
            <a:r>
              <a:rPr lang="en-US" altLang="en-US" sz="2400"/>
              <a:t> taken between the initial and final states</a:t>
            </a:r>
          </a:p>
          <a:p>
            <a:pPr eaLnBrk="1" hangingPunct="1"/>
            <a:r>
              <a:rPr lang="en-US" altLang="en-US" sz="2400"/>
              <a:t>The work done depends on the particular path</a:t>
            </a:r>
          </a:p>
          <a:p>
            <a:pPr lvl="1" eaLnBrk="1" hangingPunct="1"/>
            <a:r>
              <a:rPr lang="en-US" altLang="en-US" sz="2000"/>
              <a:t>Same initial and final states, but different amounts of work are done</a:t>
            </a:r>
          </a:p>
        </p:txBody>
      </p:sp>
      <p:graphicFrame>
        <p:nvGraphicFramePr>
          <p:cNvPr id="70660" name="Object 6">
            <a:extLst>
              <a:ext uri="{FF2B5EF4-FFF2-40B4-BE49-F238E27FC236}">
                <a16:creationId xmlns:a16="http://schemas.microsoft.com/office/drawing/2014/main" id="{F5CDB8B0-09B8-4234-7FF8-094417A99E0B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945063" y="1427163"/>
          <a:ext cx="4027487" cy="458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0488489" imgH="11933333" progId="MSPhotoEd.3">
                  <p:embed/>
                </p:oleObj>
              </mc:Choice>
              <mc:Fallback>
                <p:oleObj name="Photo Editor Photo" r:id="rId2" imgW="10488489" imgH="11933333" progId="MSPhotoEd.3">
                  <p:embed/>
                  <p:pic>
                    <p:nvPicPr>
                      <p:cNvPr id="70660" name="Object 6">
                        <a:extLst>
                          <a:ext uri="{FF2B5EF4-FFF2-40B4-BE49-F238E27FC236}">
                            <a16:creationId xmlns:a16="http://schemas.microsoft.com/office/drawing/2014/main" id="{F5CDB8B0-09B8-4234-7FF8-094417A99E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1427163"/>
                        <a:ext cx="4027487" cy="458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06EB4FC0-EDBB-38B2-F67B-F381B1AA4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3E8128A5-E78B-74AA-410D-211C6CDAB3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Specific Heat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Latent Heat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71684" name="Rectangle 5">
            <a:extLst>
              <a:ext uri="{FF2B5EF4-FFF2-40B4-BE49-F238E27FC236}">
                <a16:creationId xmlns:a16="http://schemas.microsoft.com/office/drawing/2014/main" id="{B4DEDC9D-85B6-CED0-5765-1C12BEE4D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5" name="Object 4">
            <a:extLst>
              <a:ext uri="{FF2B5EF4-FFF2-40B4-BE49-F238E27FC236}">
                <a16:creationId xmlns:a16="http://schemas.microsoft.com/office/drawing/2014/main" id="{7B7B2575-6D1F-AFE7-47B4-6A4530FDA1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7713" y="1571625"/>
          <a:ext cx="147796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25" imgH="203112" progId="Equation.3">
                  <p:embed/>
                </p:oleObj>
              </mc:Choice>
              <mc:Fallback>
                <p:oleObj name="Equation" r:id="rId2" imgW="863225" imgH="203112" progId="Equation.3">
                  <p:embed/>
                  <p:pic>
                    <p:nvPicPr>
                      <p:cNvPr id="71685" name="Object 4">
                        <a:extLst>
                          <a:ext uri="{FF2B5EF4-FFF2-40B4-BE49-F238E27FC236}">
                            <a16:creationId xmlns:a16="http://schemas.microsoft.com/office/drawing/2014/main" id="{7B7B2575-6D1F-AFE7-47B4-6A4530FDA1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713" y="1571625"/>
                        <a:ext cx="1477962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6" name="Rectangle 27">
            <a:extLst>
              <a:ext uri="{FF2B5EF4-FFF2-40B4-BE49-F238E27FC236}">
                <a16:creationId xmlns:a16="http://schemas.microsoft.com/office/drawing/2014/main" id="{5A9B9720-5FAB-809B-4FBD-E701EFFE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7" name="Object 26">
            <a:extLst>
              <a:ext uri="{FF2B5EF4-FFF2-40B4-BE49-F238E27FC236}">
                <a16:creationId xmlns:a16="http://schemas.microsoft.com/office/drawing/2014/main" id="{B16F15A5-A023-88EC-BD49-5EFCBCBE5F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1688" y="2312988"/>
          <a:ext cx="104298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09336" imgH="203112" progId="Equation.3">
                  <p:embed/>
                </p:oleObj>
              </mc:Choice>
              <mc:Fallback>
                <p:oleObj name="Equation" r:id="rId4" imgW="609336" imgH="203112" progId="Equation.3">
                  <p:embed/>
                  <p:pic>
                    <p:nvPicPr>
                      <p:cNvPr id="71687" name="Object 26">
                        <a:extLst>
                          <a:ext uri="{FF2B5EF4-FFF2-40B4-BE49-F238E27FC236}">
                            <a16:creationId xmlns:a16="http://schemas.microsoft.com/office/drawing/2014/main" id="{B16F15A5-A023-88EC-BD49-5EFCBCBE5F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1688" y="2312988"/>
                        <a:ext cx="104298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Rectangle 29">
            <a:extLst>
              <a:ext uri="{FF2B5EF4-FFF2-40B4-BE49-F238E27FC236}">
                <a16:creationId xmlns:a16="http://schemas.microsoft.com/office/drawing/2014/main" id="{834B84D6-76B3-43E1-6F39-5886ADE2E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89" name="Object 28">
            <a:extLst>
              <a:ext uri="{FF2B5EF4-FFF2-40B4-BE49-F238E27FC236}">
                <a16:creationId xmlns:a16="http://schemas.microsoft.com/office/drawing/2014/main" id="{4DF55FF6-CE99-316E-6227-465A66E5DD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5550" y="2352675"/>
          <a:ext cx="11747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85800" imgH="203200" progId="Equation.3">
                  <p:embed/>
                </p:oleObj>
              </mc:Choice>
              <mc:Fallback>
                <p:oleObj name="Equation" r:id="rId6" imgW="685800" imgH="203200" progId="Equation.3">
                  <p:embed/>
                  <p:pic>
                    <p:nvPicPr>
                      <p:cNvPr id="71689" name="Object 28">
                        <a:extLst>
                          <a:ext uri="{FF2B5EF4-FFF2-40B4-BE49-F238E27FC236}">
                            <a16:creationId xmlns:a16="http://schemas.microsoft.com/office/drawing/2014/main" id="{4DF55FF6-CE99-316E-6227-465A66E5DD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5550" y="2352675"/>
                        <a:ext cx="117475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0" name="Rectangle 31">
            <a:extLst>
              <a:ext uri="{FF2B5EF4-FFF2-40B4-BE49-F238E27FC236}">
                <a16:creationId xmlns:a16="http://schemas.microsoft.com/office/drawing/2014/main" id="{56CED02C-59D5-3B64-3560-313158733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8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91" name="Object 30">
            <a:extLst>
              <a:ext uri="{FF2B5EF4-FFF2-40B4-BE49-F238E27FC236}">
                <a16:creationId xmlns:a16="http://schemas.microsoft.com/office/drawing/2014/main" id="{8A3301E9-CDA8-8E33-9ED7-DEAEF98A52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1538" y="3784600"/>
          <a:ext cx="1347787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87400" imgH="228600" progId="Equation.3">
                  <p:embed/>
                </p:oleObj>
              </mc:Choice>
              <mc:Fallback>
                <p:oleObj name="Equation" r:id="rId8" imgW="787400" imgH="228600" progId="Equation.3">
                  <p:embed/>
                  <p:pic>
                    <p:nvPicPr>
                      <p:cNvPr id="71691" name="Object 30">
                        <a:extLst>
                          <a:ext uri="{FF2B5EF4-FFF2-40B4-BE49-F238E27FC236}">
                            <a16:creationId xmlns:a16="http://schemas.microsoft.com/office/drawing/2014/main" id="{8A3301E9-CDA8-8E33-9ED7-DEAEF98A52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538" y="3784600"/>
                        <a:ext cx="1347787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2" name="Rectangle 33">
            <a:extLst>
              <a:ext uri="{FF2B5EF4-FFF2-40B4-BE49-F238E27FC236}">
                <a16:creationId xmlns:a16="http://schemas.microsoft.com/office/drawing/2014/main" id="{2336F6CD-1E2F-D74D-5E3F-71A2D4E74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8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71693" name="Object 32">
            <a:extLst>
              <a:ext uri="{FF2B5EF4-FFF2-40B4-BE49-F238E27FC236}">
                <a16:creationId xmlns:a16="http://schemas.microsoft.com/office/drawing/2014/main" id="{57AB08D6-91B5-0DA3-9917-4423449310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22813" y="4516438"/>
          <a:ext cx="10223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96641" imgH="203112" progId="Equation.3">
                  <p:embed/>
                </p:oleObj>
              </mc:Choice>
              <mc:Fallback>
                <p:oleObj name="Equation" r:id="rId10" imgW="596641" imgH="203112" progId="Equation.3">
                  <p:embed/>
                  <p:pic>
                    <p:nvPicPr>
                      <p:cNvPr id="71693" name="Object 32">
                        <a:extLst>
                          <a:ext uri="{FF2B5EF4-FFF2-40B4-BE49-F238E27FC236}">
                            <a16:creationId xmlns:a16="http://schemas.microsoft.com/office/drawing/2014/main" id="{57AB08D6-91B5-0DA3-9917-4423449310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3" y="4516438"/>
                        <a:ext cx="10223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C9B0910-0DB9-E46F-7E15-C94784AA5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4651195-9F76-7907-C5BB-6C3556263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Work in Thermodynamic Processes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lvl="1" eaLnBrk="1" hangingPunct="1"/>
            <a:r>
              <a:rPr lang="en-US" altLang="en-US"/>
              <a:t>PV diagrams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Problems to try 12-19</a:t>
            </a:r>
          </a:p>
          <a:p>
            <a:pPr eaLnBrk="1" hangingPunct="1"/>
            <a:endParaRPr lang="en-US" altLang="en-US"/>
          </a:p>
        </p:txBody>
      </p:sp>
      <p:sp>
        <p:nvSpPr>
          <p:cNvPr id="72708" name="Rectangle 5">
            <a:extLst>
              <a:ext uri="{FF2B5EF4-FFF2-40B4-BE49-F238E27FC236}">
                <a16:creationId xmlns:a16="http://schemas.microsoft.com/office/drawing/2014/main" id="{18BC54BF-5E7B-3029-A084-EAF43E4D7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2217738"/>
            <a:ext cx="1320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W = - P ΔV</a:t>
            </a:r>
          </a:p>
        </p:txBody>
      </p:sp>
      <p:graphicFrame>
        <p:nvGraphicFramePr>
          <p:cNvPr id="345094" name="Object 6">
            <a:extLst>
              <a:ext uri="{FF2B5EF4-FFF2-40B4-BE49-F238E27FC236}">
                <a16:creationId xmlns:a16="http://schemas.microsoft.com/office/drawing/2014/main" id="{90635E28-AF28-571F-4796-7FDC13F16C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9250" y="2198688"/>
          <a:ext cx="98266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7453" imgH="464781" progId="Equation.3">
                  <p:embed/>
                </p:oleObj>
              </mc:Choice>
              <mc:Fallback>
                <p:oleObj name="Equation" r:id="rId2" imgW="777453" imgH="464781" progId="Equation.3">
                  <p:embed/>
                  <p:pic>
                    <p:nvPicPr>
                      <p:cNvPr id="345094" name="Object 6">
                        <a:extLst>
                          <a:ext uri="{FF2B5EF4-FFF2-40B4-BE49-F238E27FC236}">
                            <a16:creationId xmlns:a16="http://schemas.microsoft.com/office/drawing/2014/main" id="{90635E28-AF28-571F-4796-7FDC13F16C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0" y="2198688"/>
                        <a:ext cx="98266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0" name="Object 28">
            <a:extLst>
              <a:ext uri="{FF2B5EF4-FFF2-40B4-BE49-F238E27FC236}">
                <a16:creationId xmlns:a16="http://schemas.microsoft.com/office/drawing/2014/main" id="{676A63FD-8BC8-BEC8-E843-46F20F5D2F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0638" y="2995613"/>
          <a:ext cx="1690687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10488489" imgH="11933333" progId="MSPhotoEd.3">
                  <p:embed/>
                </p:oleObj>
              </mc:Choice>
              <mc:Fallback>
                <p:oleObj name="Photo Editor Photo" r:id="rId4" imgW="10488489" imgH="11933333" progId="MSPhotoEd.3">
                  <p:embed/>
                  <p:pic>
                    <p:nvPicPr>
                      <p:cNvPr id="72710" name="Object 28">
                        <a:extLst>
                          <a:ext uri="{FF2B5EF4-FFF2-40B4-BE49-F238E27FC236}">
                            <a16:creationId xmlns:a16="http://schemas.microsoft.com/office/drawing/2014/main" id="{676A63FD-8BC8-BEC8-E843-46F20F5D2F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605" t="52095" r="18605"/>
                      <a:stretch>
                        <a:fillRect/>
                      </a:stretch>
                    </p:blipFill>
                    <p:spPr bwMode="auto">
                      <a:xfrm>
                        <a:off x="3830638" y="2995613"/>
                        <a:ext cx="1690687" cy="146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A5E56A-3152-8B4F-4B2E-7BC77CEA6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97E5AE-6FE1-B5BB-E735-5A89822818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45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Molecular Model of an Ideal Gas</a:t>
            </a:r>
          </a:p>
        </p:txBody>
      </p:sp>
      <p:sp>
        <p:nvSpPr>
          <p:cNvPr id="1331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9937" name="Object 1"/>
          <p:cNvGraphicFramePr>
            <a:graphicFrameLocks noChangeAspect="1"/>
          </p:cNvGraphicFramePr>
          <p:nvPr/>
        </p:nvGraphicFramePr>
        <p:xfrm>
          <a:off x="0" y="1371600"/>
          <a:ext cx="9139358" cy="335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118100" imgH="1879600" progId="Equation.3">
                  <p:embed/>
                </p:oleObj>
              </mc:Choice>
              <mc:Fallback>
                <p:oleObj name="Equation" r:id="rId2" imgW="5118100" imgH="1879600" progId="Equation.3">
                  <p:embed/>
                  <p:pic>
                    <p:nvPicPr>
                      <p:cNvPr id="3993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71600"/>
                        <a:ext cx="9139358" cy="335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811258-4C3E-4805-B66A-2765416DF697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123.14.1.5</a:t>
            </a:r>
          </a:p>
        </p:txBody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A car is driving down I-20 at 70mph (the new speed limit). Does the center of mass of the car have the same kinetic energy as a piston in the engine?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Yes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No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Maybe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Wait, the speed limit changed?</a:t>
            </a:r>
          </a:p>
        </p:txBody>
      </p:sp>
    </p:spTree>
    <p:extLst>
      <p:ext uri="{BB962C8B-B14F-4D97-AF65-F5344CB8AC3E}">
        <p14:creationId xmlns:p14="http://schemas.microsoft.com/office/powerpoint/2010/main" val="5270134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811258-4C3E-4805-B66A-2765416DF697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123.14.1</a:t>
            </a:r>
          </a:p>
        </p:txBody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We have two gases, each with the same values of n, V and T. One gas is Hydrogen, the other is Nitrogen. For which gas is the rms speed larger?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Hydrogen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Nitrogen</a:t>
            </a:r>
          </a:p>
        </p:txBody>
      </p:sp>
    </p:spTree>
    <p:extLst>
      <p:ext uri="{BB962C8B-B14F-4D97-AF65-F5344CB8AC3E}">
        <p14:creationId xmlns:p14="http://schemas.microsoft.com/office/powerpoint/2010/main" val="5960173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20146416">
            <a:off x="5024400" y="1639494"/>
            <a:ext cx="1726197" cy="3689659"/>
            <a:chOff x="835152" y="1266092"/>
            <a:chExt cx="2265975" cy="486727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152" y="1266092"/>
              <a:ext cx="2265975" cy="4867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774660" y="5181600"/>
              <a:ext cx="3850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47800" y="4038600"/>
              <a:ext cx="675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V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2323" y="4158173"/>
              <a:ext cx="675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P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9200" y="4572000"/>
              <a:ext cx="6757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n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2362200" y="3657600"/>
              <a:ext cx="152400" cy="1524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905000" y="3505200"/>
              <a:ext cx="457200" cy="228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640554" y="3677736"/>
              <a:ext cx="1134616" cy="4872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accent3">
                      <a:lumMod val="50000"/>
                    </a:schemeClr>
                  </a:solidFill>
                </a:rPr>
                <a:t>v</a:t>
              </a:r>
              <a:r>
                <a:rPr lang="en-US" baseline="-25000" dirty="0" err="1">
                  <a:solidFill>
                    <a:schemeClr val="accent3">
                      <a:lumMod val="50000"/>
                    </a:schemeClr>
                  </a:solidFill>
                </a:rPr>
                <a:t>molecule</a:t>
              </a:r>
              <a:endParaRPr lang="en-US" baseline="-25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V="1">
            <a:off x="6934200" y="2438400"/>
            <a:ext cx="914400" cy="45720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29400" y="1524000"/>
            <a:ext cx="1375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00B050"/>
                </a:solidFill>
              </a:rPr>
              <a:t>v</a:t>
            </a:r>
            <a:r>
              <a:rPr lang="en-US" sz="4000" baseline="-25000" dirty="0" err="1">
                <a:solidFill>
                  <a:srgbClr val="00B050"/>
                </a:solidFill>
              </a:rPr>
              <a:t>system</a:t>
            </a:r>
            <a:endParaRPr lang="en-US" sz="4000" baseline="-25000" dirty="0">
              <a:solidFill>
                <a:srgbClr val="00B050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-24914" y="3944983"/>
            <a:ext cx="3867572" cy="2913017"/>
          </a:xfrm>
          <a:custGeom>
            <a:avLst/>
            <a:gdLst>
              <a:gd name="connsiteX0" fmla="*/ 0 w 3918857"/>
              <a:gd name="connsiteY0" fmla="*/ 1894114 h 2926080"/>
              <a:gd name="connsiteX1" fmla="*/ 940526 w 3918857"/>
              <a:gd name="connsiteY1" fmla="*/ 1515291 h 2926080"/>
              <a:gd name="connsiteX2" fmla="*/ 1606731 w 3918857"/>
              <a:gd name="connsiteY2" fmla="*/ 1345474 h 2926080"/>
              <a:gd name="connsiteX3" fmla="*/ 1724297 w 3918857"/>
              <a:gd name="connsiteY3" fmla="*/ 1136468 h 2926080"/>
              <a:gd name="connsiteX4" fmla="*/ 1763486 w 3918857"/>
              <a:gd name="connsiteY4" fmla="*/ 836022 h 2926080"/>
              <a:gd name="connsiteX5" fmla="*/ 1907177 w 3918857"/>
              <a:gd name="connsiteY5" fmla="*/ 600891 h 2926080"/>
              <a:gd name="connsiteX6" fmla="*/ 2116183 w 3918857"/>
              <a:gd name="connsiteY6" fmla="*/ 300445 h 2926080"/>
              <a:gd name="connsiteX7" fmla="*/ 2312126 w 3918857"/>
              <a:gd name="connsiteY7" fmla="*/ 195942 h 2926080"/>
              <a:gd name="connsiteX8" fmla="*/ 2495006 w 3918857"/>
              <a:gd name="connsiteY8" fmla="*/ 0 h 2926080"/>
              <a:gd name="connsiteX9" fmla="*/ 2625634 w 3918857"/>
              <a:gd name="connsiteY9" fmla="*/ 65314 h 2926080"/>
              <a:gd name="connsiteX10" fmla="*/ 2638697 w 3918857"/>
              <a:gd name="connsiteY10" fmla="*/ 261257 h 2926080"/>
              <a:gd name="connsiteX11" fmla="*/ 2521131 w 3918857"/>
              <a:gd name="connsiteY11" fmla="*/ 457200 h 2926080"/>
              <a:gd name="connsiteX12" fmla="*/ 2416628 w 3918857"/>
              <a:gd name="connsiteY12" fmla="*/ 627017 h 2926080"/>
              <a:gd name="connsiteX13" fmla="*/ 2638697 w 3918857"/>
              <a:gd name="connsiteY13" fmla="*/ 483325 h 2926080"/>
              <a:gd name="connsiteX14" fmla="*/ 2926080 w 3918857"/>
              <a:gd name="connsiteY14" fmla="*/ 209005 h 2926080"/>
              <a:gd name="connsiteX15" fmla="*/ 3344091 w 3918857"/>
              <a:gd name="connsiteY15" fmla="*/ 13062 h 2926080"/>
              <a:gd name="connsiteX16" fmla="*/ 3474720 w 3918857"/>
              <a:gd name="connsiteY16" fmla="*/ 78377 h 2926080"/>
              <a:gd name="connsiteX17" fmla="*/ 3500846 w 3918857"/>
              <a:gd name="connsiteY17" fmla="*/ 261257 h 2926080"/>
              <a:gd name="connsiteX18" fmla="*/ 3331028 w 3918857"/>
              <a:gd name="connsiteY18" fmla="*/ 404948 h 2926080"/>
              <a:gd name="connsiteX19" fmla="*/ 3161211 w 3918857"/>
              <a:gd name="connsiteY19" fmla="*/ 496388 h 2926080"/>
              <a:gd name="connsiteX20" fmla="*/ 2978331 w 3918857"/>
              <a:gd name="connsiteY20" fmla="*/ 587828 h 2926080"/>
              <a:gd name="connsiteX21" fmla="*/ 2965268 w 3918857"/>
              <a:gd name="connsiteY21" fmla="*/ 679268 h 2926080"/>
              <a:gd name="connsiteX22" fmla="*/ 3135086 w 3918857"/>
              <a:gd name="connsiteY22" fmla="*/ 613954 h 2926080"/>
              <a:gd name="connsiteX23" fmla="*/ 3422468 w 3918857"/>
              <a:gd name="connsiteY23" fmla="*/ 548640 h 2926080"/>
              <a:gd name="connsiteX24" fmla="*/ 3618411 w 3918857"/>
              <a:gd name="connsiteY24" fmla="*/ 548640 h 2926080"/>
              <a:gd name="connsiteX25" fmla="*/ 3827417 w 3918857"/>
              <a:gd name="connsiteY25" fmla="*/ 587828 h 2926080"/>
              <a:gd name="connsiteX26" fmla="*/ 3827417 w 3918857"/>
              <a:gd name="connsiteY26" fmla="*/ 744582 h 2926080"/>
              <a:gd name="connsiteX27" fmla="*/ 3801291 w 3918857"/>
              <a:gd name="connsiteY27" fmla="*/ 849085 h 2926080"/>
              <a:gd name="connsiteX28" fmla="*/ 3631474 w 3918857"/>
              <a:gd name="connsiteY28" fmla="*/ 862148 h 2926080"/>
              <a:gd name="connsiteX29" fmla="*/ 3409406 w 3918857"/>
              <a:gd name="connsiteY29" fmla="*/ 862148 h 2926080"/>
              <a:gd name="connsiteX30" fmla="*/ 3265714 w 3918857"/>
              <a:gd name="connsiteY30" fmla="*/ 888274 h 2926080"/>
              <a:gd name="connsiteX31" fmla="*/ 3135086 w 3918857"/>
              <a:gd name="connsiteY31" fmla="*/ 914400 h 2926080"/>
              <a:gd name="connsiteX32" fmla="*/ 3122023 w 3918857"/>
              <a:gd name="connsiteY32" fmla="*/ 1005840 h 2926080"/>
              <a:gd name="connsiteX33" fmla="*/ 3265714 w 3918857"/>
              <a:gd name="connsiteY33" fmla="*/ 1018902 h 2926080"/>
              <a:gd name="connsiteX34" fmla="*/ 3513908 w 3918857"/>
              <a:gd name="connsiteY34" fmla="*/ 979714 h 2926080"/>
              <a:gd name="connsiteX35" fmla="*/ 3722914 w 3918857"/>
              <a:gd name="connsiteY35" fmla="*/ 979714 h 2926080"/>
              <a:gd name="connsiteX36" fmla="*/ 3918857 w 3918857"/>
              <a:gd name="connsiteY36" fmla="*/ 1071154 h 2926080"/>
              <a:gd name="connsiteX37" fmla="*/ 3827417 w 3918857"/>
              <a:gd name="connsiteY37" fmla="*/ 1214845 h 2926080"/>
              <a:gd name="connsiteX38" fmla="*/ 3579223 w 3918857"/>
              <a:gd name="connsiteY38" fmla="*/ 1240971 h 2926080"/>
              <a:gd name="connsiteX39" fmla="*/ 3396343 w 3918857"/>
              <a:gd name="connsiteY39" fmla="*/ 1254034 h 2926080"/>
              <a:gd name="connsiteX40" fmla="*/ 3239588 w 3918857"/>
              <a:gd name="connsiteY40" fmla="*/ 1254034 h 2926080"/>
              <a:gd name="connsiteX41" fmla="*/ 3056708 w 3918857"/>
              <a:gd name="connsiteY41" fmla="*/ 1319348 h 2926080"/>
              <a:gd name="connsiteX42" fmla="*/ 2978331 w 3918857"/>
              <a:gd name="connsiteY42" fmla="*/ 1332411 h 2926080"/>
              <a:gd name="connsiteX43" fmla="*/ 3082834 w 3918857"/>
              <a:gd name="connsiteY43" fmla="*/ 1371600 h 2926080"/>
              <a:gd name="connsiteX44" fmla="*/ 3278777 w 3918857"/>
              <a:gd name="connsiteY44" fmla="*/ 1423851 h 2926080"/>
              <a:gd name="connsiteX45" fmla="*/ 3435531 w 3918857"/>
              <a:gd name="connsiteY45" fmla="*/ 1423851 h 2926080"/>
              <a:gd name="connsiteX46" fmla="*/ 3553097 w 3918857"/>
              <a:gd name="connsiteY46" fmla="*/ 1476102 h 2926080"/>
              <a:gd name="connsiteX47" fmla="*/ 3566160 w 3918857"/>
              <a:gd name="connsiteY47" fmla="*/ 1645920 h 2926080"/>
              <a:gd name="connsiteX48" fmla="*/ 3370217 w 3918857"/>
              <a:gd name="connsiteY48" fmla="*/ 1698171 h 2926080"/>
              <a:gd name="connsiteX49" fmla="*/ 3017520 w 3918857"/>
              <a:gd name="connsiteY49" fmla="*/ 1619794 h 2926080"/>
              <a:gd name="connsiteX50" fmla="*/ 2886891 w 3918857"/>
              <a:gd name="connsiteY50" fmla="*/ 1658982 h 2926080"/>
              <a:gd name="connsiteX51" fmla="*/ 2690948 w 3918857"/>
              <a:gd name="connsiteY51" fmla="*/ 1854925 h 2926080"/>
              <a:gd name="connsiteX52" fmla="*/ 2429691 w 3918857"/>
              <a:gd name="connsiteY52" fmla="*/ 1998617 h 2926080"/>
              <a:gd name="connsiteX53" fmla="*/ 2181497 w 3918857"/>
              <a:gd name="connsiteY53" fmla="*/ 2129245 h 2926080"/>
              <a:gd name="connsiteX54" fmla="*/ 1946366 w 3918857"/>
              <a:gd name="connsiteY54" fmla="*/ 2194560 h 2926080"/>
              <a:gd name="connsiteX55" fmla="*/ 1632857 w 3918857"/>
              <a:gd name="connsiteY55" fmla="*/ 2377440 h 2926080"/>
              <a:gd name="connsiteX56" fmla="*/ 1332411 w 3918857"/>
              <a:gd name="connsiteY56" fmla="*/ 2612571 h 2926080"/>
              <a:gd name="connsiteX57" fmla="*/ 1110343 w 3918857"/>
              <a:gd name="connsiteY57" fmla="*/ 2834640 h 2926080"/>
              <a:gd name="connsiteX58" fmla="*/ 1045028 w 3918857"/>
              <a:gd name="connsiteY58" fmla="*/ 2873828 h 2926080"/>
              <a:gd name="connsiteX59" fmla="*/ 91440 w 3918857"/>
              <a:gd name="connsiteY59" fmla="*/ 2926080 h 2926080"/>
              <a:gd name="connsiteX60" fmla="*/ 39188 w 3918857"/>
              <a:gd name="connsiteY60" fmla="*/ 1841862 h 2926080"/>
              <a:gd name="connsiteX0" fmla="*/ 0 w 3918857"/>
              <a:gd name="connsiteY0" fmla="*/ 1894114 h 2913017"/>
              <a:gd name="connsiteX1" fmla="*/ 940526 w 3918857"/>
              <a:gd name="connsiteY1" fmla="*/ 1515291 h 2913017"/>
              <a:gd name="connsiteX2" fmla="*/ 1606731 w 3918857"/>
              <a:gd name="connsiteY2" fmla="*/ 1345474 h 2913017"/>
              <a:gd name="connsiteX3" fmla="*/ 1724297 w 3918857"/>
              <a:gd name="connsiteY3" fmla="*/ 1136468 h 2913017"/>
              <a:gd name="connsiteX4" fmla="*/ 1763486 w 3918857"/>
              <a:gd name="connsiteY4" fmla="*/ 836022 h 2913017"/>
              <a:gd name="connsiteX5" fmla="*/ 1907177 w 3918857"/>
              <a:gd name="connsiteY5" fmla="*/ 600891 h 2913017"/>
              <a:gd name="connsiteX6" fmla="*/ 2116183 w 3918857"/>
              <a:gd name="connsiteY6" fmla="*/ 300445 h 2913017"/>
              <a:gd name="connsiteX7" fmla="*/ 2312126 w 3918857"/>
              <a:gd name="connsiteY7" fmla="*/ 195942 h 2913017"/>
              <a:gd name="connsiteX8" fmla="*/ 2495006 w 3918857"/>
              <a:gd name="connsiteY8" fmla="*/ 0 h 2913017"/>
              <a:gd name="connsiteX9" fmla="*/ 2625634 w 3918857"/>
              <a:gd name="connsiteY9" fmla="*/ 65314 h 2913017"/>
              <a:gd name="connsiteX10" fmla="*/ 2638697 w 3918857"/>
              <a:gd name="connsiteY10" fmla="*/ 261257 h 2913017"/>
              <a:gd name="connsiteX11" fmla="*/ 2521131 w 3918857"/>
              <a:gd name="connsiteY11" fmla="*/ 457200 h 2913017"/>
              <a:gd name="connsiteX12" fmla="*/ 2416628 w 3918857"/>
              <a:gd name="connsiteY12" fmla="*/ 627017 h 2913017"/>
              <a:gd name="connsiteX13" fmla="*/ 2638697 w 3918857"/>
              <a:gd name="connsiteY13" fmla="*/ 483325 h 2913017"/>
              <a:gd name="connsiteX14" fmla="*/ 2926080 w 3918857"/>
              <a:gd name="connsiteY14" fmla="*/ 209005 h 2913017"/>
              <a:gd name="connsiteX15" fmla="*/ 3344091 w 3918857"/>
              <a:gd name="connsiteY15" fmla="*/ 13062 h 2913017"/>
              <a:gd name="connsiteX16" fmla="*/ 3474720 w 3918857"/>
              <a:gd name="connsiteY16" fmla="*/ 78377 h 2913017"/>
              <a:gd name="connsiteX17" fmla="*/ 3500846 w 3918857"/>
              <a:gd name="connsiteY17" fmla="*/ 261257 h 2913017"/>
              <a:gd name="connsiteX18" fmla="*/ 3331028 w 3918857"/>
              <a:gd name="connsiteY18" fmla="*/ 404948 h 2913017"/>
              <a:gd name="connsiteX19" fmla="*/ 3161211 w 3918857"/>
              <a:gd name="connsiteY19" fmla="*/ 496388 h 2913017"/>
              <a:gd name="connsiteX20" fmla="*/ 2978331 w 3918857"/>
              <a:gd name="connsiteY20" fmla="*/ 587828 h 2913017"/>
              <a:gd name="connsiteX21" fmla="*/ 2965268 w 3918857"/>
              <a:gd name="connsiteY21" fmla="*/ 679268 h 2913017"/>
              <a:gd name="connsiteX22" fmla="*/ 3135086 w 3918857"/>
              <a:gd name="connsiteY22" fmla="*/ 613954 h 2913017"/>
              <a:gd name="connsiteX23" fmla="*/ 3422468 w 3918857"/>
              <a:gd name="connsiteY23" fmla="*/ 548640 h 2913017"/>
              <a:gd name="connsiteX24" fmla="*/ 3618411 w 3918857"/>
              <a:gd name="connsiteY24" fmla="*/ 548640 h 2913017"/>
              <a:gd name="connsiteX25" fmla="*/ 3827417 w 3918857"/>
              <a:gd name="connsiteY25" fmla="*/ 587828 h 2913017"/>
              <a:gd name="connsiteX26" fmla="*/ 3827417 w 3918857"/>
              <a:gd name="connsiteY26" fmla="*/ 744582 h 2913017"/>
              <a:gd name="connsiteX27" fmla="*/ 3801291 w 3918857"/>
              <a:gd name="connsiteY27" fmla="*/ 849085 h 2913017"/>
              <a:gd name="connsiteX28" fmla="*/ 3631474 w 3918857"/>
              <a:gd name="connsiteY28" fmla="*/ 862148 h 2913017"/>
              <a:gd name="connsiteX29" fmla="*/ 3409406 w 3918857"/>
              <a:gd name="connsiteY29" fmla="*/ 862148 h 2913017"/>
              <a:gd name="connsiteX30" fmla="*/ 3265714 w 3918857"/>
              <a:gd name="connsiteY30" fmla="*/ 888274 h 2913017"/>
              <a:gd name="connsiteX31" fmla="*/ 3135086 w 3918857"/>
              <a:gd name="connsiteY31" fmla="*/ 914400 h 2913017"/>
              <a:gd name="connsiteX32" fmla="*/ 3122023 w 3918857"/>
              <a:gd name="connsiteY32" fmla="*/ 1005840 h 2913017"/>
              <a:gd name="connsiteX33" fmla="*/ 3265714 w 3918857"/>
              <a:gd name="connsiteY33" fmla="*/ 1018902 h 2913017"/>
              <a:gd name="connsiteX34" fmla="*/ 3513908 w 3918857"/>
              <a:gd name="connsiteY34" fmla="*/ 979714 h 2913017"/>
              <a:gd name="connsiteX35" fmla="*/ 3722914 w 3918857"/>
              <a:gd name="connsiteY35" fmla="*/ 979714 h 2913017"/>
              <a:gd name="connsiteX36" fmla="*/ 3918857 w 3918857"/>
              <a:gd name="connsiteY36" fmla="*/ 1071154 h 2913017"/>
              <a:gd name="connsiteX37" fmla="*/ 3827417 w 3918857"/>
              <a:gd name="connsiteY37" fmla="*/ 1214845 h 2913017"/>
              <a:gd name="connsiteX38" fmla="*/ 3579223 w 3918857"/>
              <a:gd name="connsiteY38" fmla="*/ 1240971 h 2913017"/>
              <a:gd name="connsiteX39" fmla="*/ 3396343 w 3918857"/>
              <a:gd name="connsiteY39" fmla="*/ 1254034 h 2913017"/>
              <a:gd name="connsiteX40" fmla="*/ 3239588 w 3918857"/>
              <a:gd name="connsiteY40" fmla="*/ 1254034 h 2913017"/>
              <a:gd name="connsiteX41" fmla="*/ 3056708 w 3918857"/>
              <a:gd name="connsiteY41" fmla="*/ 1319348 h 2913017"/>
              <a:gd name="connsiteX42" fmla="*/ 2978331 w 3918857"/>
              <a:gd name="connsiteY42" fmla="*/ 1332411 h 2913017"/>
              <a:gd name="connsiteX43" fmla="*/ 3082834 w 3918857"/>
              <a:gd name="connsiteY43" fmla="*/ 1371600 h 2913017"/>
              <a:gd name="connsiteX44" fmla="*/ 3278777 w 3918857"/>
              <a:gd name="connsiteY44" fmla="*/ 1423851 h 2913017"/>
              <a:gd name="connsiteX45" fmla="*/ 3435531 w 3918857"/>
              <a:gd name="connsiteY45" fmla="*/ 1423851 h 2913017"/>
              <a:gd name="connsiteX46" fmla="*/ 3553097 w 3918857"/>
              <a:gd name="connsiteY46" fmla="*/ 1476102 h 2913017"/>
              <a:gd name="connsiteX47" fmla="*/ 3566160 w 3918857"/>
              <a:gd name="connsiteY47" fmla="*/ 1645920 h 2913017"/>
              <a:gd name="connsiteX48" fmla="*/ 3370217 w 3918857"/>
              <a:gd name="connsiteY48" fmla="*/ 1698171 h 2913017"/>
              <a:gd name="connsiteX49" fmla="*/ 3017520 w 3918857"/>
              <a:gd name="connsiteY49" fmla="*/ 1619794 h 2913017"/>
              <a:gd name="connsiteX50" fmla="*/ 2886891 w 3918857"/>
              <a:gd name="connsiteY50" fmla="*/ 1658982 h 2913017"/>
              <a:gd name="connsiteX51" fmla="*/ 2690948 w 3918857"/>
              <a:gd name="connsiteY51" fmla="*/ 1854925 h 2913017"/>
              <a:gd name="connsiteX52" fmla="*/ 2429691 w 3918857"/>
              <a:gd name="connsiteY52" fmla="*/ 1998617 h 2913017"/>
              <a:gd name="connsiteX53" fmla="*/ 2181497 w 3918857"/>
              <a:gd name="connsiteY53" fmla="*/ 2129245 h 2913017"/>
              <a:gd name="connsiteX54" fmla="*/ 1946366 w 3918857"/>
              <a:gd name="connsiteY54" fmla="*/ 2194560 h 2913017"/>
              <a:gd name="connsiteX55" fmla="*/ 1632857 w 3918857"/>
              <a:gd name="connsiteY55" fmla="*/ 2377440 h 2913017"/>
              <a:gd name="connsiteX56" fmla="*/ 1332411 w 3918857"/>
              <a:gd name="connsiteY56" fmla="*/ 2612571 h 2913017"/>
              <a:gd name="connsiteX57" fmla="*/ 1110343 w 3918857"/>
              <a:gd name="connsiteY57" fmla="*/ 2834640 h 2913017"/>
              <a:gd name="connsiteX58" fmla="*/ 1045028 w 3918857"/>
              <a:gd name="connsiteY58" fmla="*/ 2873828 h 2913017"/>
              <a:gd name="connsiteX59" fmla="*/ 52252 w 3918857"/>
              <a:gd name="connsiteY59" fmla="*/ 2913017 h 2913017"/>
              <a:gd name="connsiteX60" fmla="*/ 39188 w 3918857"/>
              <a:gd name="connsiteY60" fmla="*/ 1841862 h 2913017"/>
              <a:gd name="connsiteX0" fmla="*/ 0 w 3918857"/>
              <a:gd name="connsiteY0" fmla="*/ 1894114 h 2913017"/>
              <a:gd name="connsiteX1" fmla="*/ 940526 w 3918857"/>
              <a:gd name="connsiteY1" fmla="*/ 1515291 h 2913017"/>
              <a:gd name="connsiteX2" fmla="*/ 1606731 w 3918857"/>
              <a:gd name="connsiteY2" fmla="*/ 1345474 h 2913017"/>
              <a:gd name="connsiteX3" fmla="*/ 1724297 w 3918857"/>
              <a:gd name="connsiteY3" fmla="*/ 1136468 h 2913017"/>
              <a:gd name="connsiteX4" fmla="*/ 1763486 w 3918857"/>
              <a:gd name="connsiteY4" fmla="*/ 836022 h 2913017"/>
              <a:gd name="connsiteX5" fmla="*/ 1907177 w 3918857"/>
              <a:gd name="connsiteY5" fmla="*/ 600891 h 2913017"/>
              <a:gd name="connsiteX6" fmla="*/ 2116183 w 3918857"/>
              <a:gd name="connsiteY6" fmla="*/ 300445 h 2913017"/>
              <a:gd name="connsiteX7" fmla="*/ 2312126 w 3918857"/>
              <a:gd name="connsiteY7" fmla="*/ 195942 h 2913017"/>
              <a:gd name="connsiteX8" fmla="*/ 2495006 w 3918857"/>
              <a:gd name="connsiteY8" fmla="*/ 0 h 2913017"/>
              <a:gd name="connsiteX9" fmla="*/ 2625634 w 3918857"/>
              <a:gd name="connsiteY9" fmla="*/ 65314 h 2913017"/>
              <a:gd name="connsiteX10" fmla="*/ 2638697 w 3918857"/>
              <a:gd name="connsiteY10" fmla="*/ 261257 h 2913017"/>
              <a:gd name="connsiteX11" fmla="*/ 2521131 w 3918857"/>
              <a:gd name="connsiteY11" fmla="*/ 457200 h 2913017"/>
              <a:gd name="connsiteX12" fmla="*/ 2416628 w 3918857"/>
              <a:gd name="connsiteY12" fmla="*/ 627017 h 2913017"/>
              <a:gd name="connsiteX13" fmla="*/ 2638697 w 3918857"/>
              <a:gd name="connsiteY13" fmla="*/ 483325 h 2913017"/>
              <a:gd name="connsiteX14" fmla="*/ 2926080 w 3918857"/>
              <a:gd name="connsiteY14" fmla="*/ 209005 h 2913017"/>
              <a:gd name="connsiteX15" fmla="*/ 3344091 w 3918857"/>
              <a:gd name="connsiteY15" fmla="*/ 13062 h 2913017"/>
              <a:gd name="connsiteX16" fmla="*/ 3474720 w 3918857"/>
              <a:gd name="connsiteY16" fmla="*/ 78377 h 2913017"/>
              <a:gd name="connsiteX17" fmla="*/ 3500846 w 3918857"/>
              <a:gd name="connsiteY17" fmla="*/ 261257 h 2913017"/>
              <a:gd name="connsiteX18" fmla="*/ 3331028 w 3918857"/>
              <a:gd name="connsiteY18" fmla="*/ 404948 h 2913017"/>
              <a:gd name="connsiteX19" fmla="*/ 3161211 w 3918857"/>
              <a:gd name="connsiteY19" fmla="*/ 496388 h 2913017"/>
              <a:gd name="connsiteX20" fmla="*/ 2978331 w 3918857"/>
              <a:gd name="connsiteY20" fmla="*/ 587828 h 2913017"/>
              <a:gd name="connsiteX21" fmla="*/ 2965268 w 3918857"/>
              <a:gd name="connsiteY21" fmla="*/ 679268 h 2913017"/>
              <a:gd name="connsiteX22" fmla="*/ 3135086 w 3918857"/>
              <a:gd name="connsiteY22" fmla="*/ 613954 h 2913017"/>
              <a:gd name="connsiteX23" fmla="*/ 3422468 w 3918857"/>
              <a:gd name="connsiteY23" fmla="*/ 548640 h 2913017"/>
              <a:gd name="connsiteX24" fmla="*/ 3618411 w 3918857"/>
              <a:gd name="connsiteY24" fmla="*/ 548640 h 2913017"/>
              <a:gd name="connsiteX25" fmla="*/ 3827417 w 3918857"/>
              <a:gd name="connsiteY25" fmla="*/ 587828 h 2913017"/>
              <a:gd name="connsiteX26" fmla="*/ 3827417 w 3918857"/>
              <a:gd name="connsiteY26" fmla="*/ 744582 h 2913017"/>
              <a:gd name="connsiteX27" fmla="*/ 3801291 w 3918857"/>
              <a:gd name="connsiteY27" fmla="*/ 849085 h 2913017"/>
              <a:gd name="connsiteX28" fmla="*/ 3631474 w 3918857"/>
              <a:gd name="connsiteY28" fmla="*/ 862148 h 2913017"/>
              <a:gd name="connsiteX29" fmla="*/ 3409406 w 3918857"/>
              <a:gd name="connsiteY29" fmla="*/ 862148 h 2913017"/>
              <a:gd name="connsiteX30" fmla="*/ 3265714 w 3918857"/>
              <a:gd name="connsiteY30" fmla="*/ 888274 h 2913017"/>
              <a:gd name="connsiteX31" fmla="*/ 3135086 w 3918857"/>
              <a:gd name="connsiteY31" fmla="*/ 914400 h 2913017"/>
              <a:gd name="connsiteX32" fmla="*/ 3122023 w 3918857"/>
              <a:gd name="connsiteY32" fmla="*/ 1005840 h 2913017"/>
              <a:gd name="connsiteX33" fmla="*/ 3265714 w 3918857"/>
              <a:gd name="connsiteY33" fmla="*/ 1018902 h 2913017"/>
              <a:gd name="connsiteX34" fmla="*/ 3513908 w 3918857"/>
              <a:gd name="connsiteY34" fmla="*/ 979714 h 2913017"/>
              <a:gd name="connsiteX35" fmla="*/ 3722914 w 3918857"/>
              <a:gd name="connsiteY35" fmla="*/ 979714 h 2913017"/>
              <a:gd name="connsiteX36" fmla="*/ 3918857 w 3918857"/>
              <a:gd name="connsiteY36" fmla="*/ 1071154 h 2913017"/>
              <a:gd name="connsiteX37" fmla="*/ 3827417 w 3918857"/>
              <a:gd name="connsiteY37" fmla="*/ 1214845 h 2913017"/>
              <a:gd name="connsiteX38" fmla="*/ 3579223 w 3918857"/>
              <a:gd name="connsiteY38" fmla="*/ 1240971 h 2913017"/>
              <a:gd name="connsiteX39" fmla="*/ 3396343 w 3918857"/>
              <a:gd name="connsiteY39" fmla="*/ 1254034 h 2913017"/>
              <a:gd name="connsiteX40" fmla="*/ 3239588 w 3918857"/>
              <a:gd name="connsiteY40" fmla="*/ 1254034 h 2913017"/>
              <a:gd name="connsiteX41" fmla="*/ 3056708 w 3918857"/>
              <a:gd name="connsiteY41" fmla="*/ 1319348 h 2913017"/>
              <a:gd name="connsiteX42" fmla="*/ 2978331 w 3918857"/>
              <a:gd name="connsiteY42" fmla="*/ 1332411 h 2913017"/>
              <a:gd name="connsiteX43" fmla="*/ 3082834 w 3918857"/>
              <a:gd name="connsiteY43" fmla="*/ 1371600 h 2913017"/>
              <a:gd name="connsiteX44" fmla="*/ 3278777 w 3918857"/>
              <a:gd name="connsiteY44" fmla="*/ 1423851 h 2913017"/>
              <a:gd name="connsiteX45" fmla="*/ 3435531 w 3918857"/>
              <a:gd name="connsiteY45" fmla="*/ 1423851 h 2913017"/>
              <a:gd name="connsiteX46" fmla="*/ 3553097 w 3918857"/>
              <a:gd name="connsiteY46" fmla="*/ 1476102 h 2913017"/>
              <a:gd name="connsiteX47" fmla="*/ 3566160 w 3918857"/>
              <a:gd name="connsiteY47" fmla="*/ 1645920 h 2913017"/>
              <a:gd name="connsiteX48" fmla="*/ 3370217 w 3918857"/>
              <a:gd name="connsiteY48" fmla="*/ 1698171 h 2913017"/>
              <a:gd name="connsiteX49" fmla="*/ 3017520 w 3918857"/>
              <a:gd name="connsiteY49" fmla="*/ 1619794 h 2913017"/>
              <a:gd name="connsiteX50" fmla="*/ 2886891 w 3918857"/>
              <a:gd name="connsiteY50" fmla="*/ 1658982 h 2913017"/>
              <a:gd name="connsiteX51" fmla="*/ 2690948 w 3918857"/>
              <a:gd name="connsiteY51" fmla="*/ 1854925 h 2913017"/>
              <a:gd name="connsiteX52" fmla="*/ 2429691 w 3918857"/>
              <a:gd name="connsiteY52" fmla="*/ 1998617 h 2913017"/>
              <a:gd name="connsiteX53" fmla="*/ 2181497 w 3918857"/>
              <a:gd name="connsiteY53" fmla="*/ 2129245 h 2913017"/>
              <a:gd name="connsiteX54" fmla="*/ 1946366 w 3918857"/>
              <a:gd name="connsiteY54" fmla="*/ 2194560 h 2913017"/>
              <a:gd name="connsiteX55" fmla="*/ 1632857 w 3918857"/>
              <a:gd name="connsiteY55" fmla="*/ 2377440 h 2913017"/>
              <a:gd name="connsiteX56" fmla="*/ 1332411 w 3918857"/>
              <a:gd name="connsiteY56" fmla="*/ 2612571 h 2913017"/>
              <a:gd name="connsiteX57" fmla="*/ 1110343 w 3918857"/>
              <a:gd name="connsiteY57" fmla="*/ 2834640 h 2913017"/>
              <a:gd name="connsiteX58" fmla="*/ 1031965 w 3918857"/>
              <a:gd name="connsiteY58" fmla="*/ 2913016 h 2913017"/>
              <a:gd name="connsiteX59" fmla="*/ 52252 w 3918857"/>
              <a:gd name="connsiteY59" fmla="*/ 2913017 h 2913017"/>
              <a:gd name="connsiteX60" fmla="*/ 39188 w 3918857"/>
              <a:gd name="connsiteY60" fmla="*/ 1841862 h 2913017"/>
              <a:gd name="connsiteX0" fmla="*/ 0 w 3918857"/>
              <a:gd name="connsiteY0" fmla="*/ 1894114 h 2913017"/>
              <a:gd name="connsiteX1" fmla="*/ 940526 w 3918857"/>
              <a:gd name="connsiteY1" fmla="*/ 1515291 h 2913017"/>
              <a:gd name="connsiteX2" fmla="*/ 1606731 w 3918857"/>
              <a:gd name="connsiteY2" fmla="*/ 1345474 h 2913017"/>
              <a:gd name="connsiteX3" fmla="*/ 1724297 w 3918857"/>
              <a:gd name="connsiteY3" fmla="*/ 1136468 h 2913017"/>
              <a:gd name="connsiteX4" fmla="*/ 1763486 w 3918857"/>
              <a:gd name="connsiteY4" fmla="*/ 836022 h 2913017"/>
              <a:gd name="connsiteX5" fmla="*/ 1907177 w 3918857"/>
              <a:gd name="connsiteY5" fmla="*/ 600891 h 2913017"/>
              <a:gd name="connsiteX6" fmla="*/ 2116183 w 3918857"/>
              <a:gd name="connsiteY6" fmla="*/ 300445 h 2913017"/>
              <a:gd name="connsiteX7" fmla="*/ 2312126 w 3918857"/>
              <a:gd name="connsiteY7" fmla="*/ 195942 h 2913017"/>
              <a:gd name="connsiteX8" fmla="*/ 2495006 w 3918857"/>
              <a:gd name="connsiteY8" fmla="*/ 0 h 2913017"/>
              <a:gd name="connsiteX9" fmla="*/ 2625634 w 3918857"/>
              <a:gd name="connsiteY9" fmla="*/ 65314 h 2913017"/>
              <a:gd name="connsiteX10" fmla="*/ 2638697 w 3918857"/>
              <a:gd name="connsiteY10" fmla="*/ 261257 h 2913017"/>
              <a:gd name="connsiteX11" fmla="*/ 2521131 w 3918857"/>
              <a:gd name="connsiteY11" fmla="*/ 457200 h 2913017"/>
              <a:gd name="connsiteX12" fmla="*/ 2416628 w 3918857"/>
              <a:gd name="connsiteY12" fmla="*/ 627017 h 2913017"/>
              <a:gd name="connsiteX13" fmla="*/ 2638697 w 3918857"/>
              <a:gd name="connsiteY13" fmla="*/ 483325 h 2913017"/>
              <a:gd name="connsiteX14" fmla="*/ 2926080 w 3918857"/>
              <a:gd name="connsiteY14" fmla="*/ 209005 h 2913017"/>
              <a:gd name="connsiteX15" fmla="*/ 3344091 w 3918857"/>
              <a:gd name="connsiteY15" fmla="*/ 13062 h 2913017"/>
              <a:gd name="connsiteX16" fmla="*/ 3474720 w 3918857"/>
              <a:gd name="connsiteY16" fmla="*/ 78377 h 2913017"/>
              <a:gd name="connsiteX17" fmla="*/ 3500846 w 3918857"/>
              <a:gd name="connsiteY17" fmla="*/ 261257 h 2913017"/>
              <a:gd name="connsiteX18" fmla="*/ 3331028 w 3918857"/>
              <a:gd name="connsiteY18" fmla="*/ 404948 h 2913017"/>
              <a:gd name="connsiteX19" fmla="*/ 3161211 w 3918857"/>
              <a:gd name="connsiteY19" fmla="*/ 496388 h 2913017"/>
              <a:gd name="connsiteX20" fmla="*/ 2978331 w 3918857"/>
              <a:gd name="connsiteY20" fmla="*/ 587828 h 2913017"/>
              <a:gd name="connsiteX21" fmla="*/ 2965268 w 3918857"/>
              <a:gd name="connsiteY21" fmla="*/ 679268 h 2913017"/>
              <a:gd name="connsiteX22" fmla="*/ 3135086 w 3918857"/>
              <a:gd name="connsiteY22" fmla="*/ 613954 h 2913017"/>
              <a:gd name="connsiteX23" fmla="*/ 3422468 w 3918857"/>
              <a:gd name="connsiteY23" fmla="*/ 548640 h 2913017"/>
              <a:gd name="connsiteX24" fmla="*/ 3618411 w 3918857"/>
              <a:gd name="connsiteY24" fmla="*/ 548640 h 2913017"/>
              <a:gd name="connsiteX25" fmla="*/ 3827417 w 3918857"/>
              <a:gd name="connsiteY25" fmla="*/ 587828 h 2913017"/>
              <a:gd name="connsiteX26" fmla="*/ 3827417 w 3918857"/>
              <a:gd name="connsiteY26" fmla="*/ 744582 h 2913017"/>
              <a:gd name="connsiteX27" fmla="*/ 3801291 w 3918857"/>
              <a:gd name="connsiteY27" fmla="*/ 849085 h 2913017"/>
              <a:gd name="connsiteX28" fmla="*/ 3631474 w 3918857"/>
              <a:gd name="connsiteY28" fmla="*/ 862148 h 2913017"/>
              <a:gd name="connsiteX29" fmla="*/ 3409406 w 3918857"/>
              <a:gd name="connsiteY29" fmla="*/ 862148 h 2913017"/>
              <a:gd name="connsiteX30" fmla="*/ 3265714 w 3918857"/>
              <a:gd name="connsiteY30" fmla="*/ 888274 h 2913017"/>
              <a:gd name="connsiteX31" fmla="*/ 3135086 w 3918857"/>
              <a:gd name="connsiteY31" fmla="*/ 914400 h 2913017"/>
              <a:gd name="connsiteX32" fmla="*/ 3122023 w 3918857"/>
              <a:gd name="connsiteY32" fmla="*/ 1005840 h 2913017"/>
              <a:gd name="connsiteX33" fmla="*/ 3265714 w 3918857"/>
              <a:gd name="connsiteY33" fmla="*/ 1018902 h 2913017"/>
              <a:gd name="connsiteX34" fmla="*/ 3513908 w 3918857"/>
              <a:gd name="connsiteY34" fmla="*/ 979714 h 2913017"/>
              <a:gd name="connsiteX35" fmla="*/ 3722914 w 3918857"/>
              <a:gd name="connsiteY35" fmla="*/ 979714 h 2913017"/>
              <a:gd name="connsiteX36" fmla="*/ 3918857 w 3918857"/>
              <a:gd name="connsiteY36" fmla="*/ 1071154 h 2913017"/>
              <a:gd name="connsiteX37" fmla="*/ 3827417 w 3918857"/>
              <a:gd name="connsiteY37" fmla="*/ 1214845 h 2913017"/>
              <a:gd name="connsiteX38" fmla="*/ 3579223 w 3918857"/>
              <a:gd name="connsiteY38" fmla="*/ 1240971 h 2913017"/>
              <a:gd name="connsiteX39" fmla="*/ 3396343 w 3918857"/>
              <a:gd name="connsiteY39" fmla="*/ 1254034 h 2913017"/>
              <a:gd name="connsiteX40" fmla="*/ 3239588 w 3918857"/>
              <a:gd name="connsiteY40" fmla="*/ 1254034 h 2913017"/>
              <a:gd name="connsiteX41" fmla="*/ 3056708 w 3918857"/>
              <a:gd name="connsiteY41" fmla="*/ 1319348 h 2913017"/>
              <a:gd name="connsiteX42" fmla="*/ 2978331 w 3918857"/>
              <a:gd name="connsiteY42" fmla="*/ 1332411 h 2913017"/>
              <a:gd name="connsiteX43" fmla="*/ 3082834 w 3918857"/>
              <a:gd name="connsiteY43" fmla="*/ 1371600 h 2913017"/>
              <a:gd name="connsiteX44" fmla="*/ 3278777 w 3918857"/>
              <a:gd name="connsiteY44" fmla="*/ 1423851 h 2913017"/>
              <a:gd name="connsiteX45" fmla="*/ 3435531 w 3918857"/>
              <a:gd name="connsiteY45" fmla="*/ 1423851 h 2913017"/>
              <a:gd name="connsiteX46" fmla="*/ 3553097 w 3918857"/>
              <a:gd name="connsiteY46" fmla="*/ 1476102 h 2913017"/>
              <a:gd name="connsiteX47" fmla="*/ 3566160 w 3918857"/>
              <a:gd name="connsiteY47" fmla="*/ 1645920 h 2913017"/>
              <a:gd name="connsiteX48" fmla="*/ 3370217 w 3918857"/>
              <a:gd name="connsiteY48" fmla="*/ 1698171 h 2913017"/>
              <a:gd name="connsiteX49" fmla="*/ 3017520 w 3918857"/>
              <a:gd name="connsiteY49" fmla="*/ 1619794 h 2913017"/>
              <a:gd name="connsiteX50" fmla="*/ 2886891 w 3918857"/>
              <a:gd name="connsiteY50" fmla="*/ 1658982 h 2913017"/>
              <a:gd name="connsiteX51" fmla="*/ 2690948 w 3918857"/>
              <a:gd name="connsiteY51" fmla="*/ 1854925 h 2913017"/>
              <a:gd name="connsiteX52" fmla="*/ 2429691 w 3918857"/>
              <a:gd name="connsiteY52" fmla="*/ 1998617 h 2913017"/>
              <a:gd name="connsiteX53" fmla="*/ 2181497 w 3918857"/>
              <a:gd name="connsiteY53" fmla="*/ 2129245 h 2913017"/>
              <a:gd name="connsiteX54" fmla="*/ 1946366 w 3918857"/>
              <a:gd name="connsiteY54" fmla="*/ 2194560 h 2913017"/>
              <a:gd name="connsiteX55" fmla="*/ 1632857 w 3918857"/>
              <a:gd name="connsiteY55" fmla="*/ 2377440 h 2913017"/>
              <a:gd name="connsiteX56" fmla="*/ 1332411 w 3918857"/>
              <a:gd name="connsiteY56" fmla="*/ 2612571 h 2913017"/>
              <a:gd name="connsiteX57" fmla="*/ 1110343 w 3918857"/>
              <a:gd name="connsiteY57" fmla="*/ 2834640 h 2913017"/>
              <a:gd name="connsiteX58" fmla="*/ 1031965 w 3918857"/>
              <a:gd name="connsiteY58" fmla="*/ 2913016 h 2913017"/>
              <a:gd name="connsiteX59" fmla="*/ 52252 w 3918857"/>
              <a:gd name="connsiteY59" fmla="*/ 2913017 h 2913017"/>
              <a:gd name="connsiteX60" fmla="*/ 52387 w 3918857"/>
              <a:gd name="connsiteY60" fmla="*/ 1862886 h 2913017"/>
              <a:gd name="connsiteX61" fmla="*/ 39188 w 3918857"/>
              <a:gd name="connsiteY61" fmla="*/ 1841862 h 2913017"/>
              <a:gd name="connsiteX0" fmla="*/ 15581 w 3879669"/>
              <a:gd name="connsiteY0" fmla="*/ 1867920 h 2913017"/>
              <a:gd name="connsiteX1" fmla="*/ 901338 w 3879669"/>
              <a:gd name="connsiteY1" fmla="*/ 1515291 h 2913017"/>
              <a:gd name="connsiteX2" fmla="*/ 1567543 w 3879669"/>
              <a:gd name="connsiteY2" fmla="*/ 1345474 h 2913017"/>
              <a:gd name="connsiteX3" fmla="*/ 1685109 w 3879669"/>
              <a:gd name="connsiteY3" fmla="*/ 1136468 h 2913017"/>
              <a:gd name="connsiteX4" fmla="*/ 1724298 w 3879669"/>
              <a:gd name="connsiteY4" fmla="*/ 836022 h 2913017"/>
              <a:gd name="connsiteX5" fmla="*/ 1867989 w 3879669"/>
              <a:gd name="connsiteY5" fmla="*/ 600891 h 2913017"/>
              <a:gd name="connsiteX6" fmla="*/ 2076995 w 3879669"/>
              <a:gd name="connsiteY6" fmla="*/ 300445 h 2913017"/>
              <a:gd name="connsiteX7" fmla="*/ 2272938 w 3879669"/>
              <a:gd name="connsiteY7" fmla="*/ 195942 h 2913017"/>
              <a:gd name="connsiteX8" fmla="*/ 2455818 w 3879669"/>
              <a:gd name="connsiteY8" fmla="*/ 0 h 2913017"/>
              <a:gd name="connsiteX9" fmla="*/ 2586446 w 3879669"/>
              <a:gd name="connsiteY9" fmla="*/ 65314 h 2913017"/>
              <a:gd name="connsiteX10" fmla="*/ 2599509 w 3879669"/>
              <a:gd name="connsiteY10" fmla="*/ 261257 h 2913017"/>
              <a:gd name="connsiteX11" fmla="*/ 2481943 w 3879669"/>
              <a:gd name="connsiteY11" fmla="*/ 457200 h 2913017"/>
              <a:gd name="connsiteX12" fmla="*/ 2377440 w 3879669"/>
              <a:gd name="connsiteY12" fmla="*/ 627017 h 2913017"/>
              <a:gd name="connsiteX13" fmla="*/ 2599509 w 3879669"/>
              <a:gd name="connsiteY13" fmla="*/ 483325 h 2913017"/>
              <a:gd name="connsiteX14" fmla="*/ 2886892 w 3879669"/>
              <a:gd name="connsiteY14" fmla="*/ 209005 h 2913017"/>
              <a:gd name="connsiteX15" fmla="*/ 3304903 w 3879669"/>
              <a:gd name="connsiteY15" fmla="*/ 13062 h 2913017"/>
              <a:gd name="connsiteX16" fmla="*/ 3435532 w 3879669"/>
              <a:gd name="connsiteY16" fmla="*/ 78377 h 2913017"/>
              <a:gd name="connsiteX17" fmla="*/ 3461658 w 3879669"/>
              <a:gd name="connsiteY17" fmla="*/ 261257 h 2913017"/>
              <a:gd name="connsiteX18" fmla="*/ 3291840 w 3879669"/>
              <a:gd name="connsiteY18" fmla="*/ 404948 h 2913017"/>
              <a:gd name="connsiteX19" fmla="*/ 3122023 w 3879669"/>
              <a:gd name="connsiteY19" fmla="*/ 496388 h 2913017"/>
              <a:gd name="connsiteX20" fmla="*/ 2939143 w 3879669"/>
              <a:gd name="connsiteY20" fmla="*/ 587828 h 2913017"/>
              <a:gd name="connsiteX21" fmla="*/ 2926080 w 3879669"/>
              <a:gd name="connsiteY21" fmla="*/ 679268 h 2913017"/>
              <a:gd name="connsiteX22" fmla="*/ 3095898 w 3879669"/>
              <a:gd name="connsiteY22" fmla="*/ 613954 h 2913017"/>
              <a:gd name="connsiteX23" fmla="*/ 3383280 w 3879669"/>
              <a:gd name="connsiteY23" fmla="*/ 548640 h 2913017"/>
              <a:gd name="connsiteX24" fmla="*/ 3579223 w 3879669"/>
              <a:gd name="connsiteY24" fmla="*/ 548640 h 2913017"/>
              <a:gd name="connsiteX25" fmla="*/ 3788229 w 3879669"/>
              <a:gd name="connsiteY25" fmla="*/ 587828 h 2913017"/>
              <a:gd name="connsiteX26" fmla="*/ 3788229 w 3879669"/>
              <a:gd name="connsiteY26" fmla="*/ 744582 h 2913017"/>
              <a:gd name="connsiteX27" fmla="*/ 3762103 w 3879669"/>
              <a:gd name="connsiteY27" fmla="*/ 849085 h 2913017"/>
              <a:gd name="connsiteX28" fmla="*/ 3592286 w 3879669"/>
              <a:gd name="connsiteY28" fmla="*/ 862148 h 2913017"/>
              <a:gd name="connsiteX29" fmla="*/ 3370218 w 3879669"/>
              <a:gd name="connsiteY29" fmla="*/ 862148 h 2913017"/>
              <a:gd name="connsiteX30" fmla="*/ 3226526 w 3879669"/>
              <a:gd name="connsiteY30" fmla="*/ 888274 h 2913017"/>
              <a:gd name="connsiteX31" fmla="*/ 3095898 w 3879669"/>
              <a:gd name="connsiteY31" fmla="*/ 914400 h 2913017"/>
              <a:gd name="connsiteX32" fmla="*/ 3082835 w 3879669"/>
              <a:gd name="connsiteY32" fmla="*/ 1005840 h 2913017"/>
              <a:gd name="connsiteX33" fmla="*/ 3226526 w 3879669"/>
              <a:gd name="connsiteY33" fmla="*/ 1018902 h 2913017"/>
              <a:gd name="connsiteX34" fmla="*/ 3474720 w 3879669"/>
              <a:gd name="connsiteY34" fmla="*/ 979714 h 2913017"/>
              <a:gd name="connsiteX35" fmla="*/ 3683726 w 3879669"/>
              <a:gd name="connsiteY35" fmla="*/ 979714 h 2913017"/>
              <a:gd name="connsiteX36" fmla="*/ 3879669 w 3879669"/>
              <a:gd name="connsiteY36" fmla="*/ 1071154 h 2913017"/>
              <a:gd name="connsiteX37" fmla="*/ 3788229 w 3879669"/>
              <a:gd name="connsiteY37" fmla="*/ 1214845 h 2913017"/>
              <a:gd name="connsiteX38" fmla="*/ 3540035 w 3879669"/>
              <a:gd name="connsiteY38" fmla="*/ 1240971 h 2913017"/>
              <a:gd name="connsiteX39" fmla="*/ 3357155 w 3879669"/>
              <a:gd name="connsiteY39" fmla="*/ 1254034 h 2913017"/>
              <a:gd name="connsiteX40" fmla="*/ 3200400 w 3879669"/>
              <a:gd name="connsiteY40" fmla="*/ 1254034 h 2913017"/>
              <a:gd name="connsiteX41" fmla="*/ 3017520 w 3879669"/>
              <a:gd name="connsiteY41" fmla="*/ 1319348 h 2913017"/>
              <a:gd name="connsiteX42" fmla="*/ 2939143 w 3879669"/>
              <a:gd name="connsiteY42" fmla="*/ 1332411 h 2913017"/>
              <a:gd name="connsiteX43" fmla="*/ 3043646 w 3879669"/>
              <a:gd name="connsiteY43" fmla="*/ 1371600 h 2913017"/>
              <a:gd name="connsiteX44" fmla="*/ 3239589 w 3879669"/>
              <a:gd name="connsiteY44" fmla="*/ 1423851 h 2913017"/>
              <a:gd name="connsiteX45" fmla="*/ 3396343 w 3879669"/>
              <a:gd name="connsiteY45" fmla="*/ 1423851 h 2913017"/>
              <a:gd name="connsiteX46" fmla="*/ 3513909 w 3879669"/>
              <a:gd name="connsiteY46" fmla="*/ 1476102 h 2913017"/>
              <a:gd name="connsiteX47" fmla="*/ 3526972 w 3879669"/>
              <a:gd name="connsiteY47" fmla="*/ 1645920 h 2913017"/>
              <a:gd name="connsiteX48" fmla="*/ 3331029 w 3879669"/>
              <a:gd name="connsiteY48" fmla="*/ 1698171 h 2913017"/>
              <a:gd name="connsiteX49" fmla="*/ 2978332 w 3879669"/>
              <a:gd name="connsiteY49" fmla="*/ 1619794 h 2913017"/>
              <a:gd name="connsiteX50" fmla="*/ 2847703 w 3879669"/>
              <a:gd name="connsiteY50" fmla="*/ 1658982 h 2913017"/>
              <a:gd name="connsiteX51" fmla="*/ 2651760 w 3879669"/>
              <a:gd name="connsiteY51" fmla="*/ 1854925 h 2913017"/>
              <a:gd name="connsiteX52" fmla="*/ 2390503 w 3879669"/>
              <a:gd name="connsiteY52" fmla="*/ 1998617 h 2913017"/>
              <a:gd name="connsiteX53" fmla="*/ 2142309 w 3879669"/>
              <a:gd name="connsiteY53" fmla="*/ 2129245 h 2913017"/>
              <a:gd name="connsiteX54" fmla="*/ 1907178 w 3879669"/>
              <a:gd name="connsiteY54" fmla="*/ 2194560 h 2913017"/>
              <a:gd name="connsiteX55" fmla="*/ 1593669 w 3879669"/>
              <a:gd name="connsiteY55" fmla="*/ 2377440 h 2913017"/>
              <a:gd name="connsiteX56" fmla="*/ 1293223 w 3879669"/>
              <a:gd name="connsiteY56" fmla="*/ 2612571 h 2913017"/>
              <a:gd name="connsiteX57" fmla="*/ 1071155 w 3879669"/>
              <a:gd name="connsiteY57" fmla="*/ 2834640 h 2913017"/>
              <a:gd name="connsiteX58" fmla="*/ 992777 w 3879669"/>
              <a:gd name="connsiteY58" fmla="*/ 2913016 h 2913017"/>
              <a:gd name="connsiteX59" fmla="*/ 13064 w 3879669"/>
              <a:gd name="connsiteY59" fmla="*/ 2913017 h 2913017"/>
              <a:gd name="connsiteX60" fmla="*/ 13199 w 3879669"/>
              <a:gd name="connsiteY60" fmla="*/ 1862886 h 2913017"/>
              <a:gd name="connsiteX61" fmla="*/ 0 w 3879669"/>
              <a:gd name="connsiteY61" fmla="*/ 1841862 h 2913017"/>
              <a:gd name="connsiteX0" fmla="*/ 3864 w 3867952"/>
              <a:gd name="connsiteY0" fmla="*/ 1867920 h 2913017"/>
              <a:gd name="connsiteX1" fmla="*/ 889621 w 3867952"/>
              <a:gd name="connsiteY1" fmla="*/ 1515291 h 2913017"/>
              <a:gd name="connsiteX2" fmla="*/ 1555826 w 3867952"/>
              <a:gd name="connsiteY2" fmla="*/ 1345474 h 2913017"/>
              <a:gd name="connsiteX3" fmla="*/ 1673392 w 3867952"/>
              <a:gd name="connsiteY3" fmla="*/ 1136468 h 2913017"/>
              <a:gd name="connsiteX4" fmla="*/ 1712581 w 3867952"/>
              <a:gd name="connsiteY4" fmla="*/ 836022 h 2913017"/>
              <a:gd name="connsiteX5" fmla="*/ 1856272 w 3867952"/>
              <a:gd name="connsiteY5" fmla="*/ 600891 h 2913017"/>
              <a:gd name="connsiteX6" fmla="*/ 2065278 w 3867952"/>
              <a:gd name="connsiteY6" fmla="*/ 300445 h 2913017"/>
              <a:gd name="connsiteX7" fmla="*/ 2261221 w 3867952"/>
              <a:gd name="connsiteY7" fmla="*/ 195942 h 2913017"/>
              <a:gd name="connsiteX8" fmla="*/ 2444101 w 3867952"/>
              <a:gd name="connsiteY8" fmla="*/ 0 h 2913017"/>
              <a:gd name="connsiteX9" fmla="*/ 2574729 w 3867952"/>
              <a:gd name="connsiteY9" fmla="*/ 65314 h 2913017"/>
              <a:gd name="connsiteX10" fmla="*/ 2587792 w 3867952"/>
              <a:gd name="connsiteY10" fmla="*/ 261257 h 2913017"/>
              <a:gd name="connsiteX11" fmla="*/ 2470226 w 3867952"/>
              <a:gd name="connsiteY11" fmla="*/ 457200 h 2913017"/>
              <a:gd name="connsiteX12" fmla="*/ 2365723 w 3867952"/>
              <a:gd name="connsiteY12" fmla="*/ 627017 h 2913017"/>
              <a:gd name="connsiteX13" fmla="*/ 2587792 w 3867952"/>
              <a:gd name="connsiteY13" fmla="*/ 483325 h 2913017"/>
              <a:gd name="connsiteX14" fmla="*/ 2875175 w 3867952"/>
              <a:gd name="connsiteY14" fmla="*/ 209005 h 2913017"/>
              <a:gd name="connsiteX15" fmla="*/ 3293186 w 3867952"/>
              <a:gd name="connsiteY15" fmla="*/ 13062 h 2913017"/>
              <a:gd name="connsiteX16" fmla="*/ 3423815 w 3867952"/>
              <a:gd name="connsiteY16" fmla="*/ 78377 h 2913017"/>
              <a:gd name="connsiteX17" fmla="*/ 3449941 w 3867952"/>
              <a:gd name="connsiteY17" fmla="*/ 261257 h 2913017"/>
              <a:gd name="connsiteX18" fmla="*/ 3280123 w 3867952"/>
              <a:gd name="connsiteY18" fmla="*/ 404948 h 2913017"/>
              <a:gd name="connsiteX19" fmla="*/ 3110306 w 3867952"/>
              <a:gd name="connsiteY19" fmla="*/ 496388 h 2913017"/>
              <a:gd name="connsiteX20" fmla="*/ 2927426 w 3867952"/>
              <a:gd name="connsiteY20" fmla="*/ 587828 h 2913017"/>
              <a:gd name="connsiteX21" fmla="*/ 2914363 w 3867952"/>
              <a:gd name="connsiteY21" fmla="*/ 679268 h 2913017"/>
              <a:gd name="connsiteX22" fmla="*/ 3084181 w 3867952"/>
              <a:gd name="connsiteY22" fmla="*/ 613954 h 2913017"/>
              <a:gd name="connsiteX23" fmla="*/ 3371563 w 3867952"/>
              <a:gd name="connsiteY23" fmla="*/ 548640 h 2913017"/>
              <a:gd name="connsiteX24" fmla="*/ 3567506 w 3867952"/>
              <a:gd name="connsiteY24" fmla="*/ 548640 h 2913017"/>
              <a:gd name="connsiteX25" fmla="*/ 3776512 w 3867952"/>
              <a:gd name="connsiteY25" fmla="*/ 587828 h 2913017"/>
              <a:gd name="connsiteX26" fmla="*/ 3776512 w 3867952"/>
              <a:gd name="connsiteY26" fmla="*/ 744582 h 2913017"/>
              <a:gd name="connsiteX27" fmla="*/ 3750386 w 3867952"/>
              <a:gd name="connsiteY27" fmla="*/ 849085 h 2913017"/>
              <a:gd name="connsiteX28" fmla="*/ 3580569 w 3867952"/>
              <a:gd name="connsiteY28" fmla="*/ 862148 h 2913017"/>
              <a:gd name="connsiteX29" fmla="*/ 3358501 w 3867952"/>
              <a:gd name="connsiteY29" fmla="*/ 862148 h 2913017"/>
              <a:gd name="connsiteX30" fmla="*/ 3214809 w 3867952"/>
              <a:gd name="connsiteY30" fmla="*/ 888274 h 2913017"/>
              <a:gd name="connsiteX31" fmla="*/ 3084181 w 3867952"/>
              <a:gd name="connsiteY31" fmla="*/ 914400 h 2913017"/>
              <a:gd name="connsiteX32" fmla="*/ 3071118 w 3867952"/>
              <a:gd name="connsiteY32" fmla="*/ 1005840 h 2913017"/>
              <a:gd name="connsiteX33" fmla="*/ 3214809 w 3867952"/>
              <a:gd name="connsiteY33" fmla="*/ 1018902 h 2913017"/>
              <a:gd name="connsiteX34" fmla="*/ 3463003 w 3867952"/>
              <a:gd name="connsiteY34" fmla="*/ 979714 h 2913017"/>
              <a:gd name="connsiteX35" fmla="*/ 3672009 w 3867952"/>
              <a:gd name="connsiteY35" fmla="*/ 979714 h 2913017"/>
              <a:gd name="connsiteX36" fmla="*/ 3867952 w 3867952"/>
              <a:gd name="connsiteY36" fmla="*/ 1071154 h 2913017"/>
              <a:gd name="connsiteX37" fmla="*/ 3776512 w 3867952"/>
              <a:gd name="connsiteY37" fmla="*/ 1214845 h 2913017"/>
              <a:gd name="connsiteX38" fmla="*/ 3528318 w 3867952"/>
              <a:gd name="connsiteY38" fmla="*/ 1240971 h 2913017"/>
              <a:gd name="connsiteX39" fmla="*/ 3345438 w 3867952"/>
              <a:gd name="connsiteY39" fmla="*/ 1254034 h 2913017"/>
              <a:gd name="connsiteX40" fmla="*/ 3188683 w 3867952"/>
              <a:gd name="connsiteY40" fmla="*/ 1254034 h 2913017"/>
              <a:gd name="connsiteX41" fmla="*/ 3005803 w 3867952"/>
              <a:gd name="connsiteY41" fmla="*/ 1319348 h 2913017"/>
              <a:gd name="connsiteX42" fmla="*/ 2927426 w 3867952"/>
              <a:gd name="connsiteY42" fmla="*/ 1332411 h 2913017"/>
              <a:gd name="connsiteX43" fmla="*/ 3031929 w 3867952"/>
              <a:gd name="connsiteY43" fmla="*/ 1371600 h 2913017"/>
              <a:gd name="connsiteX44" fmla="*/ 3227872 w 3867952"/>
              <a:gd name="connsiteY44" fmla="*/ 1423851 h 2913017"/>
              <a:gd name="connsiteX45" fmla="*/ 3384626 w 3867952"/>
              <a:gd name="connsiteY45" fmla="*/ 1423851 h 2913017"/>
              <a:gd name="connsiteX46" fmla="*/ 3502192 w 3867952"/>
              <a:gd name="connsiteY46" fmla="*/ 1476102 h 2913017"/>
              <a:gd name="connsiteX47" fmla="*/ 3515255 w 3867952"/>
              <a:gd name="connsiteY47" fmla="*/ 1645920 h 2913017"/>
              <a:gd name="connsiteX48" fmla="*/ 3319312 w 3867952"/>
              <a:gd name="connsiteY48" fmla="*/ 1698171 h 2913017"/>
              <a:gd name="connsiteX49" fmla="*/ 2966615 w 3867952"/>
              <a:gd name="connsiteY49" fmla="*/ 1619794 h 2913017"/>
              <a:gd name="connsiteX50" fmla="*/ 2835986 w 3867952"/>
              <a:gd name="connsiteY50" fmla="*/ 1658982 h 2913017"/>
              <a:gd name="connsiteX51" fmla="*/ 2640043 w 3867952"/>
              <a:gd name="connsiteY51" fmla="*/ 1854925 h 2913017"/>
              <a:gd name="connsiteX52" fmla="*/ 2378786 w 3867952"/>
              <a:gd name="connsiteY52" fmla="*/ 1998617 h 2913017"/>
              <a:gd name="connsiteX53" fmla="*/ 2130592 w 3867952"/>
              <a:gd name="connsiteY53" fmla="*/ 2129245 h 2913017"/>
              <a:gd name="connsiteX54" fmla="*/ 1895461 w 3867952"/>
              <a:gd name="connsiteY54" fmla="*/ 2194560 h 2913017"/>
              <a:gd name="connsiteX55" fmla="*/ 1581952 w 3867952"/>
              <a:gd name="connsiteY55" fmla="*/ 2377440 h 2913017"/>
              <a:gd name="connsiteX56" fmla="*/ 1281506 w 3867952"/>
              <a:gd name="connsiteY56" fmla="*/ 2612571 h 2913017"/>
              <a:gd name="connsiteX57" fmla="*/ 1059438 w 3867952"/>
              <a:gd name="connsiteY57" fmla="*/ 2834640 h 2913017"/>
              <a:gd name="connsiteX58" fmla="*/ 981060 w 3867952"/>
              <a:gd name="connsiteY58" fmla="*/ 2913016 h 2913017"/>
              <a:gd name="connsiteX59" fmla="*/ 1347 w 3867952"/>
              <a:gd name="connsiteY59" fmla="*/ 2913017 h 2913017"/>
              <a:gd name="connsiteX60" fmla="*/ 1482 w 3867952"/>
              <a:gd name="connsiteY60" fmla="*/ 1862886 h 2913017"/>
              <a:gd name="connsiteX0" fmla="*/ 3484 w 3867572"/>
              <a:gd name="connsiteY0" fmla="*/ 1867920 h 2913017"/>
              <a:gd name="connsiteX1" fmla="*/ 889241 w 3867572"/>
              <a:gd name="connsiteY1" fmla="*/ 1515291 h 2913017"/>
              <a:gd name="connsiteX2" fmla="*/ 1555446 w 3867572"/>
              <a:gd name="connsiteY2" fmla="*/ 1345474 h 2913017"/>
              <a:gd name="connsiteX3" fmla="*/ 1673012 w 3867572"/>
              <a:gd name="connsiteY3" fmla="*/ 1136468 h 2913017"/>
              <a:gd name="connsiteX4" fmla="*/ 1712201 w 3867572"/>
              <a:gd name="connsiteY4" fmla="*/ 836022 h 2913017"/>
              <a:gd name="connsiteX5" fmla="*/ 1855892 w 3867572"/>
              <a:gd name="connsiteY5" fmla="*/ 600891 h 2913017"/>
              <a:gd name="connsiteX6" fmla="*/ 2064898 w 3867572"/>
              <a:gd name="connsiteY6" fmla="*/ 300445 h 2913017"/>
              <a:gd name="connsiteX7" fmla="*/ 2260841 w 3867572"/>
              <a:gd name="connsiteY7" fmla="*/ 195942 h 2913017"/>
              <a:gd name="connsiteX8" fmla="*/ 2443721 w 3867572"/>
              <a:gd name="connsiteY8" fmla="*/ 0 h 2913017"/>
              <a:gd name="connsiteX9" fmla="*/ 2574349 w 3867572"/>
              <a:gd name="connsiteY9" fmla="*/ 65314 h 2913017"/>
              <a:gd name="connsiteX10" fmla="*/ 2587412 w 3867572"/>
              <a:gd name="connsiteY10" fmla="*/ 261257 h 2913017"/>
              <a:gd name="connsiteX11" fmla="*/ 2469846 w 3867572"/>
              <a:gd name="connsiteY11" fmla="*/ 457200 h 2913017"/>
              <a:gd name="connsiteX12" fmla="*/ 2365343 w 3867572"/>
              <a:gd name="connsiteY12" fmla="*/ 627017 h 2913017"/>
              <a:gd name="connsiteX13" fmla="*/ 2587412 w 3867572"/>
              <a:gd name="connsiteY13" fmla="*/ 483325 h 2913017"/>
              <a:gd name="connsiteX14" fmla="*/ 2874795 w 3867572"/>
              <a:gd name="connsiteY14" fmla="*/ 209005 h 2913017"/>
              <a:gd name="connsiteX15" fmla="*/ 3292806 w 3867572"/>
              <a:gd name="connsiteY15" fmla="*/ 13062 h 2913017"/>
              <a:gd name="connsiteX16" fmla="*/ 3423435 w 3867572"/>
              <a:gd name="connsiteY16" fmla="*/ 78377 h 2913017"/>
              <a:gd name="connsiteX17" fmla="*/ 3449561 w 3867572"/>
              <a:gd name="connsiteY17" fmla="*/ 261257 h 2913017"/>
              <a:gd name="connsiteX18" fmla="*/ 3279743 w 3867572"/>
              <a:gd name="connsiteY18" fmla="*/ 404948 h 2913017"/>
              <a:gd name="connsiteX19" fmla="*/ 3109926 w 3867572"/>
              <a:gd name="connsiteY19" fmla="*/ 496388 h 2913017"/>
              <a:gd name="connsiteX20" fmla="*/ 2927046 w 3867572"/>
              <a:gd name="connsiteY20" fmla="*/ 587828 h 2913017"/>
              <a:gd name="connsiteX21" fmla="*/ 2913983 w 3867572"/>
              <a:gd name="connsiteY21" fmla="*/ 679268 h 2913017"/>
              <a:gd name="connsiteX22" fmla="*/ 3083801 w 3867572"/>
              <a:gd name="connsiteY22" fmla="*/ 613954 h 2913017"/>
              <a:gd name="connsiteX23" fmla="*/ 3371183 w 3867572"/>
              <a:gd name="connsiteY23" fmla="*/ 548640 h 2913017"/>
              <a:gd name="connsiteX24" fmla="*/ 3567126 w 3867572"/>
              <a:gd name="connsiteY24" fmla="*/ 548640 h 2913017"/>
              <a:gd name="connsiteX25" fmla="*/ 3776132 w 3867572"/>
              <a:gd name="connsiteY25" fmla="*/ 587828 h 2913017"/>
              <a:gd name="connsiteX26" fmla="*/ 3776132 w 3867572"/>
              <a:gd name="connsiteY26" fmla="*/ 744582 h 2913017"/>
              <a:gd name="connsiteX27" fmla="*/ 3750006 w 3867572"/>
              <a:gd name="connsiteY27" fmla="*/ 849085 h 2913017"/>
              <a:gd name="connsiteX28" fmla="*/ 3580189 w 3867572"/>
              <a:gd name="connsiteY28" fmla="*/ 862148 h 2913017"/>
              <a:gd name="connsiteX29" fmla="*/ 3358121 w 3867572"/>
              <a:gd name="connsiteY29" fmla="*/ 862148 h 2913017"/>
              <a:gd name="connsiteX30" fmla="*/ 3214429 w 3867572"/>
              <a:gd name="connsiteY30" fmla="*/ 888274 h 2913017"/>
              <a:gd name="connsiteX31" fmla="*/ 3083801 w 3867572"/>
              <a:gd name="connsiteY31" fmla="*/ 914400 h 2913017"/>
              <a:gd name="connsiteX32" fmla="*/ 3070738 w 3867572"/>
              <a:gd name="connsiteY32" fmla="*/ 1005840 h 2913017"/>
              <a:gd name="connsiteX33" fmla="*/ 3214429 w 3867572"/>
              <a:gd name="connsiteY33" fmla="*/ 1018902 h 2913017"/>
              <a:gd name="connsiteX34" fmla="*/ 3462623 w 3867572"/>
              <a:gd name="connsiteY34" fmla="*/ 979714 h 2913017"/>
              <a:gd name="connsiteX35" fmla="*/ 3671629 w 3867572"/>
              <a:gd name="connsiteY35" fmla="*/ 979714 h 2913017"/>
              <a:gd name="connsiteX36" fmla="*/ 3867572 w 3867572"/>
              <a:gd name="connsiteY36" fmla="*/ 1071154 h 2913017"/>
              <a:gd name="connsiteX37" fmla="*/ 3776132 w 3867572"/>
              <a:gd name="connsiteY37" fmla="*/ 1214845 h 2913017"/>
              <a:gd name="connsiteX38" fmla="*/ 3527938 w 3867572"/>
              <a:gd name="connsiteY38" fmla="*/ 1240971 h 2913017"/>
              <a:gd name="connsiteX39" fmla="*/ 3345058 w 3867572"/>
              <a:gd name="connsiteY39" fmla="*/ 1254034 h 2913017"/>
              <a:gd name="connsiteX40" fmla="*/ 3188303 w 3867572"/>
              <a:gd name="connsiteY40" fmla="*/ 1254034 h 2913017"/>
              <a:gd name="connsiteX41" fmla="*/ 3005423 w 3867572"/>
              <a:gd name="connsiteY41" fmla="*/ 1319348 h 2913017"/>
              <a:gd name="connsiteX42" fmla="*/ 2927046 w 3867572"/>
              <a:gd name="connsiteY42" fmla="*/ 1332411 h 2913017"/>
              <a:gd name="connsiteX43" fmla="*/ 3031549 w 3867572"/>
              <a:gd name="connsiteY43" fmla="*/ 1371600 h 2913017"/>
              <a:gd name="connsiteX44" fmla="*/ 3227492 w 3867572"/>
              <a:gd name="connsiteY44" fmla="*/ 1423851 h 2913017"/>
              <a:gd name="connsiteX45" fmla="*/ 3384246 w 3867572"/>
              <a:gd name="connsiteY45" fmla="*/ 1423851 h 2913017"/>
              <a:gd name="connsiteX46" fmla="*/ 3501812 w 3867572"/>
              <a:gd name="connsiteY46" fmla="*/ 1476102 h 2913017"/>
              <a:gd name="connsiteX47" fmla="*/ 3514875 w 3867572"/>
              <a:gd name="connsiteY47" fmla="*/ 1645920 h 2913017"/>
              <a:gd name="connsiteX48" fmla="*/ 3318932 w 3867572"/>
              <a:gd name="connsiteY48" fmla="*/ 1698171 h 2913017"/>
              <a:gd name="connsiteX49" fmla="*/ 2966235 w 3867572"/>
              <a:gd name="connsiteY49" fmla="*/ 1619794 h 2913017"/>
              <a:gd name="connsiteX50" fmla="*/ 2835606 w 3867572"/>
              <a:gd name="connsiteY50" fmla="*/ 1658982 h 2913017"/>
              <a:gd name="connsiteX51" fmla="*/ 2639663 w 3867572"/>
              <a:gd name="connsiteY51" fmla="*/ 1854925 h 2913017"/>
              <a:gd name="connsiteX52" fmla="*/ 2378406 w 3867572"/>
              <a:gd name="connsiteY52" fmla="*/ 1998617 h 2913017"/>
              <a:gd name="connsiteX53" fmla="*/ 2130212 w 3867572"/>
              <a:gd name="connsiteY53" fmla="*/ 2129245 h 2913017"/>
              <a:gd name="connsiteX54" fmla="*/ 1895081 w 3867572"/>
              <a:gd name="connsiteY54" fmla="*/ 2194560 h 2913017"/>
              <a:gd name="connsiteX55" fmla="*/ 1581572 w 3867572"/>
              <a:gd name="connsiteY55" fmla="*/ 2377440 h 2913017"/>
              <a:gd name="connsiteX56" fmla="*/ 1281126 w 3867572"/>
              <a:gd name="connsiteY56" fmla="*/ 2612571 h 2913017"/>
              <a:gd name="connsiteX57" fmla="*/ 1059058 w 3867572"/>
              <a:gd name="connsiteY57" fmla="*/ 2834640 h 2913017"/>
              <a:gd name="connsiteX58" fmla="*/ 980680 w 3867572"/>
              <a:gd name="connsiteY58" fmla="*/ 2913016 h 2913017"/>
              <a:gd name="connsiteX59" fmla="*/ 967 w 3867572"/>
              <a:gd name="connsiteY59" fmla="*/ 2913017 h 2913017"/>
              <a:gd name="connsiteX60" fmla="*/ 5864 w 3867572"/>
              <a:gd name="connsiteY60" fmla="*/ 1867648 h 2913017"/>
              <a:gd name="connsiteX0" fmla="*/ 3484 w 3867572"/>
              <a:gd name="connsiteY0" fmla="*/ 1867920 h 2913017"/>
              <a:gd name="connsiteX1" fmla="*/ 889241 w 3867572"/>
              <a:gd name="connsiteY1" fmla="*/ 1515291 h 2913017"/>
              <a:gd name="connsiteX2" fmla="*/ 1555446 w 3867572"/>
              <a:gd name="connsiteY2" fmla="*/ 1345474 h 2913017"/>
              <a:gd name="connsiteX3" fmla="*/ 1673012 w 3867572"/>
              <a:gd name="connsiteY3" fmla="*/ 1136468 h 2913017"/>
              <a:gd name="connsiteX4" fmla="*/ 1712201 w 3867572"/>
              <a:gd name="connsiteY4" fmla="*/ 836022 h 2913017"/>
              <a:gd name="connsiteX5" fmla="*/ 1855892 w 3867572"/>
              <a:gd name="connsiteY5" fmla="*/ 600891 h 2913017"/>
              <a:gd name="connsiteX6" fmla="*/ 2064898 w 3867572"/>
              <a:gd name="connsiteY6" fmla="*/ 300445 h 2913017"/>
              <a:gd name="connsiteX7" fmla="*/ 2260841 w 3867572"/>
              <a:gd name="connsiteY7" fmla="*/ 195942 h 2913017"/>
              <a:gd name="connsiteX8" fmla="*/ 2443721 w 3867572"/>
              <a:gd name="connsiteY8" fmla="*/ 0 h 2913017"/>
              <a:gd name="connsiteX9" fmla="*/ 2574349 w 3867572"/>
              <a:gd name="connsiteY9" fmla="*/ 65314 h 2913017"/>
              <a:gd name="connsiteX10" fmla="*/ 2587412 w 3867572"/>
              <a:gd name="connsiteY10" fmla="*/ 261257 h 2913017"/>
              <a:gd name="connsiteX11" fmla="*/ 2469846 w 3867572"/>
              <a:gd name="connsiteY11" fmla="*/ 457200 h 2913017"/>
              <a:gd name="connsiteX12" fmla="*/ 2365343 w 3867572"/>
              <a:gd name="connsiteY12" fmla="*/ 627017 h 2913017"/>
              <a:gd name="connsiteX13" fmla="*/ 2587412 w 3867572"/>
              <a:gd name="connsiteY13" fmla="*/ 483325 h 2913017"/>
              <a:gd name="connsiteX14" fmla="*/ 2874795 w 3867572"/>
              <a:gd name="connsiteY14" fmla="*/ 209005 h 2913017"/>
              <a:gd name="connsiteX15" fmla="*/ 3292806 w 3867572"/>
              <a:gd name="connsiteY15" fmla="*/ 13062 h 2913017"/>
              <a:gd name="connsiteX16" fmla="*/ 3423435 w 3867572"/>
              <a:gd name="connsiteY16" fmla="*/ 78377 h 2913017"/>
              <a:gd name="connsiteX17" fmla="*/ 3449561 w 3867572"/>
              <a:gd name="connsiteY17" fmla="*/ 261257 h 2913017"/>
              <a:gd name="connsiteX18" fmla="*/ 3279743 w 3867572"/>
              <a:gd name="connsiteY18" fmla="*/ 404948 h 2913017"/>
              <a:gd name="connsiteX19" fmla="*/ 3109926 w 3867572"/>
              <a:gd name="connsiteY19" fmla="*/ 496388 h 2913017"/>
              <a:gd name="connsiteX20" fmla="*/ 2927046 w 3867572"/>
              <a:gd name="connsiteY20" fmla="*/ 587828 h 2913017"/>
              <a:gd name="connsiteX21" fmla="*/ 2913983 w 3867572"/>
              <a:gd name="connsiteY21" fmla="*/ 679268 h 2913017"/>
              <a:gd name="connsiteX22" fmla="*/ 3083801 w 3867572"/>
              <a:gd name="connsiteY22" fmla="*/ 613954 h 2913017"/>
              <a:gd name="connsiteX23" fmla="*/ 3371183 w 3867572"/>
              <a:gd name="connsiteY23" fmla="*/ 548640 h 2913017"/>
              <a:gd name="connsiteX24" fmla="*/ 3567126 w 3867572"/>
              <a:gd name="connsiteY24" fmla="*/ 548640 h 2913017"/>
              <a:gd name="connsiteX25" fmla="*/ 3776132 w 3867572"/>
              <a:gd name="connsiteY25" fmla="*/ 587828 h 2913017"/>
              <a:gd name="connsiteX26" fmla="*/ 3776132 w 3867572"/>
              <a:gd name="connsiteY26" fmla="*/ 744582 h 2913017"/>
              <a:gd name="connsiteX27" fmla="*/ 3750006 w 3867572"/>
              <a:gd name="connsiteY27" fmla="*/ 849085 h 2913017"/>
              <a:gd name="connsiteX28" fmla="*/ 3580189 w 3867572"/>
              <a:gd name="connsiteY28" fmla="*/ 862148 h 2913017"/>
              <a:gd name="connsiteX29" fmla="*/ 3358121 w 3867572"/>
              <a:gd name="connsiteY29" fmla="*/ 862148 h 2913017"/>
              <a:gd name="connsiteX30" fmla="*/ 3214429 w 3867572"/>
              <a:gd name="connsiteY30" fmla="*/ 888274 h 2913017"/>
              <a:gd name="connsiteX31" fmla="*/ 3083801 w 3867572"/>
              <a:gd name="connsiteY31" fmla="*/ 914400 h 2913017"/>
              <a:gd name="connsiteX32" fmla="*/ 3070738 w 3867572"/>
              <a:gd name="connsiteY32" fmla="*/ 1005840 h 2913017"/>
              <a:gd name="connsiteX33" fmla="*/ 3214429 w 3867572"/>
              <a:gd name="connsiteY33" fmla="*/ 1018902 h 2913017"/>
              <a:gd name="connsiteX34" fmla="*/ 3462623 w 3867572"/>
              <a:gd name="connsiteY34" fmla="*/ 979714 h 2913017"/>
              <a:gd name="connsiteX35" fmla="*/ 3671629 w 3867572"/>
              <a:gd name="connsiteY35" fmla="*/ 979714 h 2913017"/>
              <a:gd name="connsiteX36" fmla="*/ 3867572 w 3867572"/>
              <a:gd name="connsiteY36" fmla="*/ 1071154 h 2913017"/>
              <a:gd name="connsiteX37" fmla="*/ 3776132 w 3867572"/>
              <a:gd name="connsiteY37" fmla="*/ 1214845 h 2913017"/>
              <a:gd name="connsiteX38" fmla="*/ 3527938 w 3867572"/>
              <a:gd name="connsiteY38" fmla="*/ 1240971 h 2913017"/>
              <a:gd name="connsiteX39" fmla="*/ 3345058 w 3867572"/>
              <a:gd name="connsiteY39" fmla="*/ 1254034 h 2913017"/>
              <a:gd name="connsiteX40" fmla="*/ 3188303 w 3867572"/>
              <a:gd name="connsiteY40" fmla="*/ 1254034 h 2913017"/>
              <a:gd name="connsiteX41" fmla="*/ 3005423 w 3867572"/>
              <a:gd name="connsiteY41" fmla="*/ 1319348 h 2913017"/>
              <a:gd name="connsiteX42" fmla="*/ 2927046 w 3867572"/>
              <a:gd name="connsiteY42" fmla="*/ 1332411 h 2913017"/>
              <a:gd name="connsiteX43" fmla="*/ 3031549 w 3867572"/>
              <a:gd name="connsiteY43" fmla="*/ 1371600 h 2913017"/>
              <a:gd name="connsiteX44" fmla="*/ 3227492 w 3867572"/>
              <a:gd name="connsiteY44" fmla="*/ 1423851 h 2913017"/>
              <a:gd name="connsiteX45" fmla="*/ 3384246 w 3867572"/>
              <a:gd name="connsiteY45" fmla="*/ 1423851 h 2913017"/>
              <a:gd name="connsiteX46" fmla="*/ 3501812 w 3867572"/>
              <a:gd name="connsiteY46" fmla="*/ 1476102 h 2913017"/>
              <a:gd name="connsiteX47" fmla="*/ 3514875 w 3867572"/>
              <a:gd name="connsiteY47" fmla="*/ 1645920 h 2913017"/>
              <a:gd name="connsiteX48" fmla="*/ 3318932 w 3867572"/>
              <a:gd name="connsiteY48" fmla="*/ 1698171 h 2913017"/>
              <a:gd name="connsiteX49" fmla="*/ 2966235 w 3867572"/>
              <a:gd name="connsiteY49" fmla="*/ 1619794 h 2913017"/>
              <a:gd name="connsiteX50" fmla="*/ 2835606 w 3867572"/>
              <a:gd name="connsiteY50" fmla="*/ 1658982 h 2913017"/>
              <a:gd name="connsiteX51" fmla="*/ 2639663 w 3867572"/>
              <a:gd name="connsiteY51" fmla="*/ 1854925 h 2913017"/>
              <a:gd name="connsiteX52" fmla="*/ 2378406 w 3867572"/>
              <a:gd name="connsiteY52" fmla="*/ 1998617 h 2913017"/>
              <a:gd name="connsiteX53" fmla="*/ 2130212 w 3867572"/>
              <a:gd name="connsiteY53" fmla="*/ 2129245 h 2913017"/>
              <a:gd name="connsiteX54" fmla="*/ 1895081 w 3867572"/>
              <a:gd name="connsiteY54" fmla="*/ 2194560 h 2913017"/>
              <a:gd name="connsiteX55" fmla="*/ 1581572 w 3867572"/>
              <a:gd name="connsiteY55" fmla="*/ 2377440 h 2913017"/>
              <a:gd name="connsiteX56" fmla="*/ 1281126 w 3867572"/>
              <a:gd name="connsiteY56" fmla="*/ 2612571 h 2913017"/>
              <a:gd name="connsiteX57" fmla="*/ 1059058 w 3867572"/>
              <a:gd name="connsiteY57" fmla="*/ 2834640 h 2913017"/>
              <a:gd name="connsiteX58" fmla="*/ 980680 w 3867572"/>
              <a:gd name="connsiteY58" fmla="*/ 2913016 h 2913017"/>
              <a:gd name="connsiteX59" fmla="*/ 967 w 3867572"/>
              <a:gd name="connsiteY59" fmla="*/ 2913017 h 2913017"/>
              <a:gd name="connsiteX60" fmla="*/ 5864 w 3867572"/>
              <a:gd name="connsiteY60" fmla="*/ 1867648 h 2913017"/>
              <a:gd name="connsiteX61" fmla="*/ 3484 w 3867572"/>
              <a:gd name="connsiteY61" fmla="*/ 1867920 h 2913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867572" h="2913017">
                <a:moveTo>
                  <a:pt x="3484" y="1867920"/>
                </a:moveTo>
                <a:lnTo>
                  <a:pt x="889241" y="1515291"/>
                </a:lnTo>
                <a:lnTo>
                  <a:pt x="1555446" y="1345474"/>
                </a:lnTo>
                <a:lnTo>
                  <a:pt x="1673012" y="1136468"/>
                </a:lnTo>
                <a:lnTo>
                  <a:pt x="1712201" y="836022"/>
                </a:lnTo>
                <a:lnTo>
                  <a:pt x="1855892" y="600891"/>
                </a:lnTo>
                <a:lnTo>
                  <a:pt x="2064898" y="300445"/>
                </a:lnTo>
                <a:lnTo>
                  <a:pt x="2260841" y="195942"/>
                </a:lnTo>
                <a:lnTo>
                  <a:pt x="2443721" y="0"/>
                </a:lnTo>
                <a:lnTo>
                  <a:pt x="2574349" y="65314"/>
                </a:lnTo>
                <a:lnTo>
                  <a:pt x="2587412" y="261257"/>
                </a:lnTo>
                <a:lnTo>
                  <a:pt x="2469846" y="457200"/>
                </a:lnTo>
                <a:lnTo>
                  <a:pt x="2365343" y="627017"/>
                </a:lnTo>
                <a:lnTo>
                  <a:pt x="2587412" y="483325"/>
                </a:lnTo>
                <a:lnTo>
                  <a:pt x="2874795" y="209005"/>
                </a:lnTo>
                <a:lnTo>
                  <a:pt x="3292806" y="13062"/>
                </a:lnTo>
                <a:lnTo>
                  <a:pt x="3423435" y="78377"/>
                </a:lnTo>
                <a:lnTo>
                  <a:pt x="3449561" y="261257"/>
                </a:lnTo>
                <a:lnTo>
                  <a:pt x="3279743" y="404948"/>
                </a:lnTo>
                <a:lnTo>
                  <a:pt x="3109926" y="496388"/>
                </a:lnTo>
                <a:lnTo>
                  <a:pt x="2927046" y="587828"/>
                </a:lnTo>
                <a:lnTo>
                  <a:pt x="2913983" y="679268"/>
                </a:lnTo>
                <a:lnTo>
                  <a:pt x="3083801" y="613954"/>
                </a:lnTo>
                <a:lnTo>
                  <a:pt x="3371183" y="548640"/>
                </a:lnTo>
                <a:lnTo>
                  <a:pt x="3567126" y="548640"/>
                </a:lnTo>
                <a:lnTo>
                  <a:pt x="3776132" y="587828"/>
                </a:lnTo>
                <a:lnTo>
                  <a:pt x="3776132" y="744582"/>
                </a:lnTo>
                <a:lnTo>
                  <a:pt x="3750006" y="849085"/>
                </a:lnTo>
                <a:lnTo>
                  <a:pt x="3580189" y="862148"/>
                </a:lnTo>
                <a:lnTo>
                  <a:pt x="3358121" y="862148"/>
                </a:lnTo>
                <a:lnTo>
                  <a:pt x="3214429" y="888274"/>
                </a:lnTo>
                <a:lnTo>
                  <a:pt x="3083801" y="914400"/>
                </a:lnTo>
                <a:lnTo>
                  <a:pt x="3070738" y="1005840"/>
                </a:lnTo>
                <a:lnTo>
                  <a:pt x="3214429" y="1018902"/>
                </a:lnTo>
                <a:lnTo>
                  <a:pt x="3462623" y="979714"/>
                </a:lnTo>
                <a:lnTo>
                  <a:pt x="3671629" y="979714"/>
                </a:lnTo>
                <a:lnTo>
                  <a:pt x="3867572" y="1071154"/>
                </a:lnTo>
                <a:lnTo>
                  <a:pt x="3776132" y="1214845"/>
                </a:lnTo>
                <a:lnTo>
                  <a:pt x="3527938" y="1240971"/>
                </a:lnTo>
                <a:lnTo>
                  <a:pt x="3345058" y="1254034"/>
                </a:lnTo>
                <a:lnTo>
                  <a:pt x="3188303" y="1254034"/>
                </a:lnTo>
                <a:lnTo>
                  <a:pt x="3005423" y="1319348"/>
                </a:lnTo>
                <a:lnTo>
                  <a:pt x="2927046" y="1332411"/>
                </a:lnTo>
                <a:lnTo>
                  <a:pt x="3031549" y="1371600"/>
                </a:lnTo>
                <a:lnTo>
                  <a:pt x="3227492" y="1423851"/>
                </a:lnTo>
                <a:lnTo>
                  <a:pt x="3384246" y="1423851"/>
                </a:lnTo>
                <a:lnTo>
                  <a:pt x="3501812" y="1476102"/>
                </a:lnTo>
                <a:lnTo>
                  <a:pt x="3514875" y="1645920"/>
                </a:lnTo>
                <a:lnTo>
                  <a:pt x="3318932" y="1698171"/>
                </a:lnTo>
                <a:lnTo>
                  <a:pt x="2966235" y="1619794"/>
                </a:lnTo>
                <a:lnTo>
                  <a:pt x="2835606" y="1658982"/>
                </a:lnTo>
                <a:lnTo>
                  <a:pt x="2639663" y="1854925"/>
                </a:lnTo>
                <a:lnTo>
                  <a:pt x="2378406" y="1998617"/>
                </a:lnTo>
                <a:lnTo>
                  <a:pt x="2130212" y="2129245"/>
                </a:lnTo>
                <a:lnTo>
                  <a:pt x="1895081" y="2194560"/>
                </a:lnTo>
                <a:lnTo>
                  <a:pt x="1581572" y="2377440"/>
                </a:lnTo>
                <a:lnTo>
                  <a:pt x="1281126" y="2612571"/>
                </a:lnTo>
                <a:lnTo>
                  <a:pt x="1059058" y="2834640"/>
                </a:lnTo>
                <a:lnTo>
                  <a:pt x="980680" y="2913016"/>
                </a:lnTo>
                <a:lnTo>
                  <a:pt x="967" y="2913017"/>
                </a:lnTo>
                <a:cubicBezTo>
                  <a:pt x="-3750" y="2559005"/>
                  <a:pt x="10581" y="2221660"/>
                  <a:pt x="5864" y="1867648"/>
                </a:cubicBezTo>
                <a:lnTo>
                  <a:pt x="3484" y="186792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636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24000" y="1219200"/>
            <a:ext cx="838200" cy="838200"/>
            <a:chOff x="1524000" y="1219200"/>
            <a:chExt cx="838200" cy="838200"/>
          </a:xfrm>
        </p:grpSpPr>
        <p:sp>
          <p:nvSpPr>
            <p:cNvPr id="4" name="Oval 3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 rot="7848833">
            <a:off x="3982830" y="1163430"/>
            <a:ext cx="838200" cy="838200"/>
            <a:chOff x="1524000" y="1219200"/>
            <a:chExt cx="838200" cy="838200"/>
          </a:xfrm>
        </p:grpSpPr>
        <p:sp>
          <p:nvSpPr>
            <p:cNvPr id="10" name="Oval 9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3393127">
            <a:off x="2535511" y="2383111"/>
            <a:ext cx="838200" cy="838200"/>
            <a:chOff x="1524000" y="1219200"/>
            <a:chExt cx="838200" cy="838200"/>
          </a:xfrm>
        </p:grpSpPr>
        <p:sp>
          <p:nvSpPr>
            <p:cNvPr id="13" name="Oval 12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rot="9791407">
            <a:off x="4065694" y="2998894"/>
            <a:ext cx="838200" cy="838200"/>
            <a:chOff x="1524000" y="1219200"/>
            <a:chExt cx="838200" cy="838200"/>
          </a:xfrm>
        </p:grpSpPr>
        <p:sp>
          <p:nvSpPr>
            <p:cNvPr id="16" name="Oval 15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676400" y="2895600"/>
            <a:ext cx="228600" cy="914400"/>
            <a:chOff x="2514600" y="4114800"/>
            <a:chExt cx="228600" cy="914400"/>
          </a:xfrm>
        </p:grpSpPr>
        <p:sp>
          <p:nvSpPr>
            <p:cNvPr id="5" name="Oval 4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9231653">
            <a:off x="3542532" y="3737397"/>
            <a:ext cx="228600" cy="914400"/>
            <a:chOff x="2514600" y="4114800"/>
            <a:chExt cx="228600" cy="914400"/>
          </a:xfrm>
        </p:grpSpPr>
        <p:sp>
          <p:nvSpPr>
            <p:cNvPr id="22" name="Oval 21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13225376">
            <a:off x="4320645" y="1865233"/>
            <a:ext cx="228600" cy="954099"/>
            <a:chOff x="2514600" y="4114800"/>
            <a:chExt cx="228600" cy="914400"/>
          </a:xfrm>
        </p:grpSpPr>
        <p:sp>
          <p:nvSpPr>
            <p:cNvPr id="25" name="Oval 24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5400000">
            <a:off x="1658149" y="1999451"/>
            <a:ext cx="228600" cy="954099"/>
            <a:chOff x="2514600" y="4114800"/>
            <a:chExt cx="228600" cy="914400"/>
          </a:xfrm>
        </p:grpSpPr>
        <p:sp>
          <p:nvSpPr>
            <p:cNvPr id="28" name="Oval 27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10606688">
            <a:off x="172016" y="2915216"/>
            <a:ext cx="838200" cy="838200"/>
            <a:chOff x="1524000" y="1219200"/>
            <a:chExt cx="838200" cy="838200"/>
          </a:xfrm>
        </p:grpSpPr>
        <p:sp>
          <p:nvSpPr>
            <p:cNvPr id="31" name="Oval 30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 rot="4077218">
            <a:off x="137554" y="1269667"/>
            <a:ext cx="838200" cy="838200"/>
            <a:chOff x="1524000" y="1219200"/>
            <a:chExt cx="838200" cy="838200"/>
          </a:xfrm>
        </p:grpSpPr>
        <p:sp>
          <p:nvSpPr>
            <p:cNvPr id="34" name="Oval 33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7820188">
            <a:off x="2887799" y="677997"/>
            <a:ext cx="838200" cy="838200"/>
            <a:chOff x="1524000" y="1219200"/>
            <a:chExt cx="838200" cy="838200"/>
          </a:xfrm>
        </p:grpSpPr>
        <p:sp>
          <p:nvSpPr>
            <p:cNvPr id="37" name="Oval 36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6858000" y="664030"/>
            <a:ext cx="838200" cy="838200"/>
            <a:chOff x="1524000" y="1219200"/>
            <a:chExt cx="838200" cy="838200"/>
          </a:xfrm>
        </p:grpSpPr>
        <p:sp>
          <p:nvSpPr>
            <p:cNvPr id="73" name="Oval 72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 rot="7848833">
            <a:off x="4820216" y="2686616"/>
            <a:ext cx="838200" cy="838200"/>
            <a:chOff x="1524000" y="1219200"/>
            <a:chExt cx="838200" cy="838200"/>
          </a:xfrm>
        </p:grpSpPr>
        <p:sp>
          <p:nvSpPr>
            <p:cNvPr id="76" name="Oval 75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 rot="13393127">
            <a:off x="7869511" y="1827941"/>
            <a:ext cx="838200" cy="838200"/>
            <a:chOff x="1524000" y="1219200"/>
            <a:chExt cx="838200" cy="838200"/>
          </a:xfrm>
        </p:grpSpPr>
        <p:sp>
          <p:nvSpPr>
            <p:cNvPr id="79" name="Oval 78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rot="9791407">
            <a:off x="4903080" y="4522080"/>
            <a:ext cx="838200" cy="838200"/>
            <a:chOff x="1524000" y="1219200"/>
            <a:chExt cx="838200" cy="838200"/>
          </a:xfrm>
        </p:grpSpPr>
        <p:sp>
          <p:nvSpPr>
            <p:cNvPr id="82" name="Oval 81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010400" y="2340430"/>
            <a:ext cx="228600" cy="914400"/>
            <a:chOff x="2514600" y="4114800"/>
            <a:chExt cx="228600" cy="914400"/>
          </a:xfrm>
        </p:grpSpPr>
        <p:sp>
          <p:nvSpPr>
            <p:cNvPr id="85" name="Oval 84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 rot="9231653">
            <a:off x="8077200" y="3178630"/>
            <a:ext cx="228600" cy="914400"/>
            <a:chOff x="2514600" y="4114800"/>
            <a:chExt cx="228600" cy="914400"/>
          </a:xfrm>
        </p:grpSpPr>
        <p:sp>
          <p:nvSpPr>
            <p:cNvPr id="88" name="Oval 87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 rot="13225376">
            <a:off x="6378045" y="3465433"/>
            <a:ext cx="228600" cy="954099"/>
            <a:chOff x="2514600" y="4114800"/>
            <a:chExt cx="228600" cy="914400"/>
          </a:xfrm>
        </p:grpSpPr>
        <p:sp>
          <p:nvSpPr>
            <p:cNvPr id="91" name="Oval 90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5400000">
            <a:off x="6992149" y="1444281"/>
            <a:ext cx="228600" cy="954099"/>
            <a:chOff x="2514600" y="4114800"/>
            <a:chExt cx="228600" cy="914400"/>
          </a:xfrm>
        </p:grpSpPr>
        <p:sp>
          <p:nvSpPr>
            <p:cNvPr id="94" name="Oval 93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 rot="10606688">
            <a:off x="5506016" y="2360046"/>
            <a:ext cx="838200" cy="838200"/>
            <a:chOff x="1524000" y="1219200"/>
            <a:chExt cx="838200" cy="838200"/>
          </a:xfrm>
        </p:grpSpPr>
        <p:sp>
          <p:nvSpPr>
            <p:cNvPr id="97" name="Oval 96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 rot="4077218">
            <a:off x="5471554" y="714497"/>
            <a:ext cx="838200" cy="838200"/>
            <a:chOff x="1524000" y="1219200"/>
            <a:chExt cx="838200" cy="838200"/>
          </a:xfrm>
        </p:grpSpPr>
        <p:sp>
          <p:nvSpPr>
            <p:cNvPr id="100" name="Oval 99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 rot="17820188">
            <a:off x="8221799" y="122827"/>
            <a:ext cx="838200" cy="838200"/>
            <a:chOff x="1524000" y="1219200"/>
            <a:chExt cx="838200" cy="838200"/>
          </a:xfrm>
        </p:grpSpPr>
        <p:sp>
          <p:nvSpPr>
            <p:cNvPr id="103" name="Oval 102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 rot="13393127">
            <a:off x="2687911" y="4440511"/>
            <a:ext cx="838200" cy="838200"/>
            <a:chOff x="1524000" y="1219200"/>
            <a:chExt cx="838200" cy="838200"/>
          </a:xfrm>
        </p:grpSpPr>
        <p:sp>
          <p:nvSpPr>
            <p:cNvPr id="106" name="Oval 105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 rot="9791407">
            <a:off x="4218094" y="5056294"/>
            <a:ext cx="838200" cy="838200"/>
            <a:chOff x="1524000" y="1219200"/>
            <a:chExt cx="838200" cy="838200"/>
          </a:xfrm>
        </p:grpSpPr>
        <p:sp>
          <p:nvSpPr>
            <p:cNvPr id="109" name="Oval 108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1828800" y="4953000"/>
            <a:ext cx="228600" cy="914400"/>
            <a:chOff x="2514600" y="4114800"/>
            <a:chExt cx="228600" cy="914400"/>
          </a:xfrm>
        </p:grpSpPr>
        <p:sp>
          <p:nvSpPr>
            <p:cNvPr id="112" name="Oval 111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 rot="9231653">
            <a:off x="2895600" y="5791200"/>
            <a:ext cx="228600" cy="914400"/>
            <a:chOff x="2514600" y="4114800"/>
            <a:chExt cx="228600" cy="914400"/>
          </a:xfrm>
        </p:grpSpPr>
        <p:sp>
          <p:nvSpPr>
            <p:cNvPr id="115" name="Oval 114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 rot="13225376">
            <a:off x="4473045" y="3922633"/>
            <a:ext cx="228600" cy="954099"/>
            <a:chOff x="2514600" y="4114800"/>
            <a:chExt cx="228600" cy="914400"/>
          </a:xfrm>
        </p:grpSpPr>
        <p:sp>
          <p:nvSpPr>
            <p:cNvPr id="118" name="Oval 117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Straight Arrow Connector 118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/>
          <p:cNvGrpSpPr/>
          <p:nvPr/>
        </p:nvGrpSpPr>
        <p:grpSpPr>
          <a:xfrm rot="5400000">
            <a:off x="1810549" y="4056851"/>
            <a:ext cx="228600" cy="954099"/>
            <a:chOff x="2514600" y="4114800"/>
            <a:chExt cx="228600" cy="914400"/>
          </a:xfrm>
        </p:grpSpPr>
        <p:sp>
          <p:nvSpPr>
            <p:cNvPr id="121" name="Oval 120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 rot="10606688">
            <a:off x="324416" y="4972616"/>
            <a:ext cx="838200" cy="838200"/>
            <a:chOff x="1524000" y="1219200"/>
            <a:chExt cx="838200" cy="838200"/>
          </a:xfrm>
        </p:grpSpPr>
        <p:sp>
          <p:nvSpPr>
            <p:cNvPr id="124" name="Oval 123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/>
          <p:cNvGrpSpPr/>
          <p:nvPr/>
        </p:nvGrpSpPr>
        <p:grpSpPr>
          <a:xfrm rot="7848833">
            <a:off x="6572816" y="5582216"/>
            <a:ext cx="838200" cy="838200"/>
            <a:chOff x="1524000" y="1219200"/>
            <a:chExt cx="838200" cy="838200"/>
          </a:xfrm>
        </p:grpSpPr>
        <p:sp>
          <p:nvSpPr>
            <p:cNvPr id="127" name="Oval 126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Straight Arrow Connector 127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7162800" y="4397830"/>
            <a:ext cx="228600" cy="914400"/>
            <a:chOff x="2514600" y="4114800"/>
            <a:chExt cx="228600" cy="914400"/>
          </a:xfrm>
        </p:grpSpPr>
        <p:sp>
          <p:nvSpPr>
            <p:cNvPr id="130" name="Oval 129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 rot="9231653">
            <a:off x="8229600" y="5236030"/>
            <a:ext cx="228600" cy="914400"/>
            <a:chOff x="2514600" y="4114800"/>
            <a:chExt cx="228600" cy="914400"/>
          </a:xfrm>
        </p:grpSpPr>
        <p:sp>
          <p:nvSpPr>
            <p:cNvPr id="133" name="Oval 132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 rot="13225376">
            <a:off x="5310431" y="5445819"/>
            <a:ext cx="228600" cy="954099"/>
            <a:chOff x="2514600" y="4114800"/>
            <a:chExt cx="228600" cy="914400"/>
          </a:xfrm>
        </p:grpSpPr>
        <p:sp>
          <p:nvSpPr>
            <p:cNvPr id="136" name="Oval 135"/>
            <p:cNvSpPr/>
            <p:nvPr/>
          </p:nvSpPr>
          <p:spPr>
            <a:xfrm>
              <a:off x="2514600" y="48006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 flipV="1">
              <a:off x="2622421" y="4114800"/>
              <a:ext cx="12958" cy="633088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 rot="10606688">
            <a:off x="5658416" y="4417446"/>
            <a:ext cx="838200" cy="838200"/>
            <a:chOff x="1524000" y="1219200"/>
            <a:chExt cx="838200" cy="838200"/>
          </a:xfrm>
        </p:grpSpPr>
        <p:sp>
          <p:nvSpPr>
            <p:cNvPr id="139" name="Oval 138"/>
            <p:cNvSpPr/>
            <p:nvPr/>
          </p:nvSpPr>
          <p:spPr>
            <a:xfrm>
              <a:off x="1524000" y="1219200"/>
              <a:ext cx="228600" cy="2286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Arrow Connector 139"/>
            <p:cNvCxnSpPr/>
            <p:nvPr/>
          </p:nvCxnSpPr>
          <p:spPr>
            <a:xfrm>
              <a:off x="1752600" y="1447800"/>
              <a:ext cx="609600" cy="60960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76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63D98BF0-0D8A-5F94-66B8-6D628A851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Units of Heat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3B76E38-220B-DEB9-3814-C2F6EC945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924800" cy="4876800"/>
          </a:xfrm>
        </p:spPr>
        <p:txBody>
          <a:bodyPr/>
          <a:lstStyle/>
          <a:p>
            <a:pPr eaLnBrk="1" hangingPunct="1"/>
            <a:r>
              <a:rPr lang="en-US" altLang="en-US"/>
              <a:t>Calorie</a:t>
            </a:r>
          </a:p>
          <a:p>
            <a:pPr lvl="1" eaLnBrk="1" hangingPunct="1"/>
            <a:r>
              <a:rPr lang="en-US" altLang="en-US"/>
              <a:t>An historical unit, before the connection between thermodynamics and mechanics was recognized</a:t>
            </a:r>
          </a:p>
          <a:p>
            <a:pPr lvl="1" eaLnBrk="1" hangingPunct="1"/>
            <a:r>
              <a:rPr lang="en-US" altLang="en-US"/>
              <a:t>A </a:t>
            </a:r>
            <a:r>
              <a:rPr lang="en-US" altLang="en-US" i="1"/>
              <a:t>calorie</a:t>
            </a:r>
            <a:r>
              <a:rPr lang="en-US" altLang="en-US"/>
              <a:t> is the amount of energy necessary to raise the temperature of 1 g of water from 14.5° C to 15.5° C .</a:t>
            </a:r>
          </a:p>
          <a:p>
            <a:pPr lvl="2" eaLnBrk="1" hangingPunct="1"/>
            <a:r>
              <a:rPr lang="en-US" altLang="en-US"/>
              <a:t>A Calorie (food calorie) is 1000 cal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7D1039-81FC-40ED-A6C1-7BAC07FF53B2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123.14.2</a:t>
            </a:r>
          </a:p>
        </p:txBody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If the temperature increases, the peak of the Maxwell-Boltzmann speed distribution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Increases to a higher velocity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Decreases to a lower velocity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Stays the same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Can’t tell</a:t>
            </a:r>
          </a:p>
        </p:txBody>
      </p:sp>
    </p:spTree>
    <p:extLst>
      <p:ext uri="{BB962C8B-B14F-4D97-AF65-F5344CB8AC3E}">
        <p14:creationId xmlns:p14="http://schemas.microsoft.com/office/powerpoint/2010/main" val="30940175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Boltzmann Distribution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480412"/>
              </p:ext>
            </p:extLst>
          </p:nvPr>
        </p:nvGraphicFramePr>
        <p:xfrm>
          <a:off x="152400" y="1408906"/>
          <a:ext cx="4700588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15920" imgH="241200" progId="Equation.3">
                  <p:embed/>
                </p:oleObj>
              </mc:Choice>
              <mc:Fallback>
                <p:oleObj name="Equation" r:id="rId2" imgW="1015920" imgH="241200" progId="Equation.3">
                  <p:embed/>
                  <p:pic>
                    <p:nvPicPr>
                      <p:cNvPr id="205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08906"/>
                        <a:ext cx="4700588" cy="1144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4" name="Picture 4" descr="File:Energy distribution of Boltzmann gas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274277"/>
            <a:ext cx="5715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213485"/>
              </p:ext>
            </p:extLst>
          </p:nvPr>
        </p:nvGraphicFramePr>
        <p:xfrm>
          <a:off x="228600" y="914400"/>
          <a:ext cx="5319935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1905266" imgH="1609524" progId="">
                  <p:embed/>
                </p:oleObj>
              </mc:Choice>
              <mc:Fallback>
                <p:oleObj name="Photo Editor Photo" r:id="rId2" imgW="1905266" imgH="1609524" progId="">
                  <p:embed/>
                  <p:pic>
                    <p:nvPicPr>
                      <p:cNvPr id="307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914400"/>
                        <a:ext cx="5319935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676400" y="5943600"/>
            <a:ext cx="3048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James Clerk Maxwell (1831-1879)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67400" y="1371600"/>
            <a:ext cx="2362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Found an expression for the Molecular Speed Distribution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 descr="http://classic.mormonchannel.org/sites/default/files/PER-10-elder-neal-a-maxwell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3886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71600" y="5715000"/>
            <a:ext cx="3048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/>
              <a:t>Neal A. Maxwell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Times New Roman" pitchFamily="18" charset="0"/>
              </a:rPr>
              <a:t>(1926-2004)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7400" y="13716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Not the same guy</a:t>
            </a:r>
          </a:p>
        </p:txBody>
      </p:sp>
    </p:spTree>
    <p:extLst>
      <p:ext uri="{BB962C8B-B14F-4D97-AF65-F5344CB8AC3E}">
        <p14:creationId xmlns:p14="http://schemas.microsoft.com/office/powerpoint/2010/main" val="22822458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345448"/>
              </p:ext>
            </p:extLst>
          </p:nvPr>
        </p:nvGraphicFramePr>
        <p:xfrm>
          <a:off x="914400" y="76200"/>
          <a:ext cx="6934200" cy="183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480" imgH="507960" progId="Equation.3">
                  <p:embed/>
                </p:oleObj>
              </mc:Choice>
              <mc:Fallback>
                <p:oleObj name="Equation" r:id="rId2" imgW="1968480" imgH="507960" progId="Equation.3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76200"/>
                        <a:ext cx="6934200" cy="183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6"/>
          <p:cNvSpPr txBox="1">
            <a:spLocks noChangeArrowheads="1"/>
          </p:cNvSpPr>
          <p:nvPr/>
        </p:nvSpPr>
        <p:spPr bwMode="auto">
          <a:xfrm>
            <a:off x="-32657" y="2057400"/>
            <a:ext cx="4267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N  - total number of molecules</a:t>
            </a: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364" y="1905000"/>
            <a:ext cx="5020636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7D1039-81FC-40ED-A6C1-7BAC07FF53B2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123.14.2</a:t>
            </a:r>
          </a:p>
        </p:txBody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If the temperature increases, the peak of the Maxwell-Boltzmann speed distribution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Increases to a higher velocity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Decreases to a lower velocity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Stays the same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Can’t tell</a:t>
            </a:r>
          </a:p>
        </p:txBody>
      </p:sp>
    </p:spTree>
    <p:extLst>
      <p:ext uri="{BB962C8B-B14F-4D97-AF65-F5344CB8AC3E}">
        <p14:creationId xmlns:p14="http://schemas.microsoft.com/office/powerpoint/2010/main" val="1802529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Maxwell Distribution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A system of gas at a given temperature will exhibit a variety of speeds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Three speeds are of interest: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Most probable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Average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rms</a:t>
            </a:r>
          </a:p>
        </p:txBody>
      </p:sp>
      <p:sp>
        <p:nvSpPr>
          <p:cNvPr id="2" name="Rectangle 1"/>
          <p:cNvSpPr/>
          <p:nvPr/>
        </p:nvSpPr>
        <p:spPr>
          <a:xfrm>
            <a:off x="4648200" y="5377934"/>
            <a:ext cx="4758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Image in the Public Domain couracy Fred Stober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76400"/>
            <a:ext cx="47686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Molecular Speeds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499754"/>
              </p:ext>
            </p:extLst>
          </p:nvPr>
        </p:nvGraphicFramePr>
        <p:xfrm>
          <a:off x="533400" y="1219200"/>
          <a:ext cx="257175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444240" progId="Equation.3">
                  <p:embed/>
                </p:oleObj>
              </mc:Choice>
              <mc:Fallback>
                <p:oleObj name="Equation" r:id="rId2" imgW="863280" imgH="444240" progId="Equation.3">
                  <p:embed/>
                  <p:pic>
                    <p:nvPicPr>
                      <p:cNvPr id="51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19200"/>
                        <a:ext cx="2571750" cy="135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997047"/>
              </p:ext>
            </p:extLst>
          </p:nvPr>
        </p:nvGraphicFramePr>
        <p:xfrm>
          <a:off x="609600" y="3124200"/>
          <a:ext cx="2155825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444240" progId="Equation.3">
                  <p:embed/>
                </p:oleObj>
              </mc:Choice>
              <mc:Fallback>
                <p:oleObj name="Equation" r:id="rId4" imgW="723600" imgH="444240" progId="Equation.3">
                  <p:embed/>
                  <p:pic>
                    <p:nvPicPr>
                      <p:cNvPr id="512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124200"/>
                        <a:ext cx="2155825" cy="1355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671574"/>
              </p:ext>
            </p:extLst>
          </p:nvPr>
        </p:nvGraphicFramePr>
        <p:xfrm>
          <a:off x="422275" y="4745037"/>
          <a:ext cx="253365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50680" imgH="444240" progId="Equation.3">
                  <p:embed/>
                </p:oleObj>
              </mc:Choice>
              <mc:Fallback>
                <p:oleObj name="Equation" r:id="rId6" imgW="850680" imgH="444240" progId="Equation.3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4745037"/>
                        <a:ext cx="2533650" cy="1355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47800"/>
            <a:ext cx="4584700" cy="452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933770"/>
              </p:ext>
            </p:extLst>
          </p:nvPr>
        </p:nvGraphicFramePr>
        <p:xfrm>
          <a:off x="6019801" y="2057400"/>
          <a:ext cx="57825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53800" imgH="228600" progId="Equation.3">
                  <p:embed/>
                </p:oleObj>
              </mc:Choice>
              <mc:Fallback>
                <p:oleObj name="Equation" r:id="rId9" imgW="253800" imgH="22860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1" y="2057400"/>
                        <a:ext cx="578254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372495"/>
              </p:ext>
            </p:extLst>
          </p:nvPr>
        </p:nvGraphicFramePr>
        <p:xfrm>
          <a:off x="5943600" y="1905000"/>
          <a:ext cx="255587" cy="34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64880" progId="Equation.3">
                  <p:embed/>
                </p:oleObj>
              </mc:Choice>
              <mc:Fallback>
                <p:oleObj name="Equation" r:id="rId11" imgW="126720" imgH="16488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05000"/>
                        <a:ext cx="255587" cy="340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485603"/>
              </p:ext>
            </p:extLst>
          </p:nvPr>
        </p:nvGraphicFramePr>
        <p:xfrm>
          <a:off x="5638800" y="1600200"/>
          <a:ext cx="369887" cy="400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28600" imgH="241200" progId="Equation.3">
                  <p:embed/>
                </p:oleObj>
              </mc:Choice>
              <mc:Fallback>
                <p:oleObj name="Equation" r:id="rId13" imgW="228600" imgH="2412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600200"/>
                        <a:ext cx="369887" cy="4000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B93FC83-B451-4B07-A2C8-1A82EE7D6380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00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123.14.4</a:t>
            </a:r>
          </a:p>
        </p:txBody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dirty="0"/>
              <a:t>Two gases have the same number of molecules, the same volume, pressure, and temperature. Gas A has molecules that are twice the size of gas B. The mean path of A is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lphaLcParenR"/>
            </a:pPr>
            <a:r>
              <a:rPr lang="en-US" dirty="0"/>
              <a:t>¼ the mean free path of B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lphaLcParenR"/>
            </a:pPr>
            <a:r>
              <a:rPr lang="en-US" dirty="0"/>
              <a:t>½ the mean free path of B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lphaLcParenR"/>
            </a:pPr>
            <a:r>
              <a:rPr lang="en-US" dirty="0"/>
              <a:t>Twice the mean free path of B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lphaLcParenR"/>
            </a:pPr>
            <a:r>
              <a:rPr lang="en-US" dirty="0"/>
              <a:t>4 times the mean free path of B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220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838200"/>
          </a:xfrm>
        </p:spPr>
        <p:txBody>
          <a:bodyPr/>
          <a:lstStyle/>
          <a:p>
            <a:pPr eaLnBrk="1" hangingPunct="1"/>
            <a:r>
              <a:rPr lang="en-US"/>
              <a:t>Mean Free Path</a:t>
            </a:r>
          </a:p>
        </p:txBody>
      </p:sp>
      <p:sp>
        <p:nvSpPr>
          <p:cNvPr id="1028" name="Oval 3"/>
          <p:cNvSpPr>
            <a:spLocks noChangeArrowheads="1"/>
          </p:cNvSpPr>
          <p:nvPr/>
        </p:nvSpPr>
        <p:spPr bwMode="auto">
          <a:xfrm>
            <a:off x="57150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Oval 4"/>
          <p:cNvSpPr>
            <a:spLocks noChangeArrowheads="1"/>
          </p:cNvSpPr>
          <p:nvPr/>
        </p:nvSpPr>
        <p:spPr bwMode="auto">
          <a:xfrm>
            <a:off x="5562600" y="624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Oval 5"/>
          <p:cNvSpPr>
            <a:spLocks noChangeArrowheads="1"/>
          </p:cNvSpPr>
          <p:nvPr/>
        </p:nvSpPr>
        <p:spPr bwMode="auto">
          <a:xfrm>
            <a:off x="57912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Oval 6"/>
          <p:cNvSpPr>
            <a:spLocks noChangeArrowheads="1"/>
          </p:cNvSpPr>
          <p:nvPr/>
        </p:nvSpPr>
        <p:spPr bwMode="auto">
          <a:xfrm>
            <a:off x="61722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Oval 7"/>
          <p:cNvSpPr>
            <a:spLocks noChangeArrowheads="1"/>
          </p:cNvSpPr>
          <p:nvPr/>
        </p:nvSpPr>
        <p:spPr bwMode="auto">
          <a:xfrm>
            <a:off x="7162800" y="5334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Oval 8"/>
          <p:cNvSpPr>
            <a:spLocks noChangeArrowheads="1"/>
          </p:cNvSpPr>
          <p:nvPr/>
        </p:nvSpPr>
        <p:spPr bwMode="auto">
          <a:xfrm>
            <a:off x="6248400" y="5105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Oval 9"/>
          <p:cNvSpPr>
            <a:spLocks noChangeArrowheads="1"/>
          </p:cNvSpPr>
          <p:nvPr/>
        </p:nvSpPr>
        <p:spPr bwMode="auto">
          <a:xfrm>
            <a:off x="8534400" y="571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Oval 10"/>
          <p:cNvSpPr>
            <a:spLocks noChangeArrowheads="1"/>
          </p:cNvSpPr>
          <p:nvPr/>
        </p:nvSpPr>
        <p:spPr bwMode="auto">
          <a:xfrm>
            <a:off x="67056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Oval 11"/>
          <p:cNvSpPr>
            <a:spLocks noChangeArrowheads="1"/>
          </p:cNvSpPr>
          <p:nvPr/>
        </p:nvSpPr>
        <p:spPr bwMode="auto">
          <a:xfrm>
            <a:off x="7620000" y="5562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Oval 12"/>
          <p:cNvSpPr>
            <a:spLocks noChangeArrowheads="1"/>
          </p:cNvSpPr>
          <p:nvPr/>
        </p:nvSpPr>
        <p:spPr bwMode="auto">
          <a:xfrm>
            <a:off x="5410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Oval 13"/>
          <p:cNvSpPr>
            <a:spLocks noChangeArrowheads="1"/>
          </p:cNvSpPr>
          <p:nvPr/>
        </p:nvSpPr>
        <p:spPr bwMode="auto">
          <a:xfrm>
            <a:off x="6096000" y="4495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9" name="Oval 14"/>
          <p:cNvSpPr>
            <a:spLocks noChangeArrowheads="1"/>
          </p:cNvSpPr>
          <p:nvPr/>
        </p:nvSpPr>
        <p:spPr bwMode="auto">
          <a:xfrm>
            <a:off x="53340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Oval 15"/>
          <p:cNvSpPr>
            <a:spLocks noChangeArrowheads="1"/>
          </p:cNvSpPr>
          <p:nvPr/>
        </p:nvSpPr>
        <p:spPr bwMode="auto">
          <a:xfrm>
            <a:off x="6705600" y="3962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1" name="Oval 16"/>
          <p:cNvSpPr>
            <a:spLocks noChangeArrowheads="1"/>
          </p:cNvSpPr>
          <p:nvPr/>
        </p:nvSpPr>
        <p:spPr bwMode="auto">
          <a:xfrm>
            <a:off x="6629400" y="5486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2" name="Oval 17"/>
          <p:cNvSpPr>
            <a:spLocks noChangeArrowheads="1"/>
          </p:cNvSpPr>
          <p:nvPr/>
        </p:nvSpPr>
        <p:spPr bwMode="auto">
          <a:xfrm>
            <a:off x="7924800" y="4267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3" name="Oval 18"/>
          <p:cNvSpPr>
            <a:spLocks noChangeArrowheads="1"/>
          </p:cNvSpPr>
          <p:nvPr/>
        </p:nvSpPr>
        <p:spPr bwMode="auto">
          <a:xfrm>
            <a:off x="7467600" y="3886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Oval 19"/>
          <p:cNvSpPr>
            <a:spLocks noChangeArrowheads="1"/>
          </p:cNvSpPr>
          <p:nvPr/>
        </p:nvSpPr>
        <p:spPr bwMode="auto">
          <a:xfrm>
            <a:off x="7010400" y="4343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5" name="Oval 20"/>
          <p:cNvSpPr>
            <a:spLocks noChangeArrowheads="1"/>
          </p:cNvSpPr>
          <p:nvPr/>
        </p:nvSpPr>
        <p:spPr bwMode="auto">
          <a:xfrm>
            <a:off x="8077200" y="5029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6" name="Oval 21"/>
          <p:cNvSpPr>
            <a:spLocks noChangeArrowheads="1"/>
          </p:cNvSpPr>
          <p:nvPr/>
        </p:nvSpPr>
        <p:spPr bwMode="auto">
          <a:xfrm>
            <a:off x="7315200" y="4800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7" name="Oval 22"/>
          <p:cNvSpPr>
            <a:spLocks noChangeArrowheads="1"/>
          </p:cNvSpPr>
          <p:nvPr/>
        </p:nvSpPr>
        <p:spPr bwMode="auto">
          <a:xfrm>
            <a:off x="8001000" y="60198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8" name="Oval 23"/>
          <p:cNvSpPr>
            <a:spLocks noChangeArrowheads="1"/>
          </p:cNvSpPr>
          <p:nvPr/>
        </p:nvSpPr>
        <p:spPr bwMode="auto">
          <a:xfrm>
            <a:off x="7315200" y="6172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9" name="Oval 24"/>
          <p:cNvSpPr>
            <a:spLocks noChangeArrowheads="1"/>
          </p:cNvSpPr>
          <p:nvPr/>
        </p:nvSpPr>
        <p:spPr bwMode="auto">
          <a:xfrm>
            <a:off x="6705600" y="632460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0" name="Line 25"/>
          <p:cNvSpPr>
            <a:spLocks noChangeShapeType="1"/>
          </p:cNvSpPr>
          <p:nvPr/>
        </p:nvSpPr>
        <p:spPr bwMode="auto">
          <a:xfrm flipH="1" flipV="1">
            <a:off x="6629400" y="5562600"/>
            <a:ext cx="152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1" name="Line 26"/>
          <p:cNvSpPr>
            <a:spLocks noChangeShapeType="1"/>
          </p:cNvSpPr>
          <p:nvPr/>
        </p:nvSpPr>
        <p:spPr bwMode="auto">
          <a:xfrm flipH="1" flipV="1">
            <a:off x="5867400" y="51816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2" name="Line 27"/>
          <p:cNvSpPr>
            <a:spLocks noChangeShapeType="1"/>
          </p:cNvSpPr>
          <p:nvPr/>
        </p:nvSpPr>
        <p:spPr bwMode="auto">
          <a:xfrm flipV="1">
            <a:off x="5943600" y="41910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3" name="Line 28"/>
          <p:cNvSpPr>
            <a:spLocks noChangeShapeType="1"/>
          </p:cNvSpPr>
          <p:nvPr/>
        </p:nvSpPr>
        <p:spPr bwMode="auto">
          <a:xfrm>
            <a:off x="6858000" y="4191000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4" name="Line 29"/>
          <p:cNvSpPr>
            <a:spLocks noChangeShapeType="1"/>
          </p:cNvSpPr>
          <p:nvPr/>
        </p:nvSpPr>
        <p:spPr bwMode="auto">
          <a:xfrm flipH="1">
            <a:off x="7848600" y="4419600"/>
            <a:ext cx="762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5" name="Line 30"/>
          <p:cNvSpPr>
            <a:spLocks noChangeShapeType="1"/>
          </p:cNvSpPr>
          <p:nvPr/>
        </p:nvSpPr>
        <p:spPr bwMode="auto">
          <a:xfrm>
            <a:off x="7924800" y="5562600"/>
            <a:ext cx="914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56" name="Text Box 31"/>
          <p:cNvSpPr txBox="1">
            <a:spLocks noChangeArrowheads="1"/>
          </p:cNvSpPr>
          <p:nvPr/>
        </p:nvSpPr>
        <p:spPr bwMode="auto">
          <a:xfrm>
            <a:off x="0" y="1182688"/>
            <a:ext cx="88392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The average distance between collisions.  Depends on:</a:t>
            </a:r>
          </a:p>
          <a:p>
            <a:pPr algn="l" eaLnBrk="0" hangingPunct="0">
              <a:spcBef>
                <a:spcPct val="50000"/>
              </a:spcBef>
              <a:buFontTx/>
              <a:buChar char="•"/>
            </a:pPr>
            <a:r>
              <a:rPr lang="en-US" sz="3600" dirty="0">
                <a:latin typeface="Times New Roman" pitchFamily="18" charset="0"/>
              </a:rPr>
              <a:t>  diameter of the molecules</a:t>
            </a:r>
          </a:p>
          <a:p>
            <a:pPr algn="l" eaLnBrk="0" hangingPunct="0">
              <a:spcBef>
                <a:spcPct val="50000"/>
              </a:spcBef>
              <a:buFontTx/>
              <a:buChar char="•"/>
            </a:pPr>
            <a:r>
              <a:rPr lang="en-US" sz="3600" dirty="0">
                <a:latin typeface="Times New Roman" pitchFamily="18" charset="0"/>
              </a:rPr>
              <a:t>  density of gas</a:t>
            </a:r>
          </a:p>
        </p:txBody>
      </p:sp>
      <p:graphicFrame>
        <p:nvGraphicFramePr>
          <p:cNvPr id="1026" name="Object 32"/>
          <p:cNvGraphicFramePr>
            <a:graphicFrameLocks noChangeAspect="1"/>
          </p:cNvGraphicFramePr>
          <p:nvPr/>
        </p:nvGraphicFramePr>
        <p:xfrm>
          <a:off x="914400" y="4419600"/>
          <a:ext cx="3132138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88840" imgH="444240" progId="Equation.3">
                  <p:embed/>
                </p:oleObj>
              </mc:Choice>
              <mc:Fallback>
                <p:oleObj name="Equation" r:id="rId2" imgW="888840" imgH="444240" progId="Equation.3">
                  <p:embed/>
                  <p:pic>
                    <p:nvPicPr>
                      <p:cNvPr id="102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419600"/>
                        <a:ext cx="3132138" cy="160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7" name="Text Box 33"/>
          <p:cNvSpPr txBox="1">
            <a:spLocks noChangeArrowheads="1"/>
          </p:cNvSpPr>
          <p:nvPr/>
        </p:nvSpPr>
        <p:spPr bwMode="auto">
          <a:xfrm>
            <a:off x="5486400" y="3352800"/>
            <a:ext cx="3429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800">
                <a:solidFill>
                  <a:srgbClr val="00CC66"/>
                </a:solidFill>
                <a:latin typeface="Times New Roman" pitchFamily="18" charset="0"/>
              </a:rPr>
              <a:t>Random-walk process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2769</Words>
  <Application>Microsoft Office PowerPoint</Application>
  <PresentationFormat>On-screen Show (4:3)</PresentationFormat>
  <Paragraphs>543</Paragraphs>
  <Slides>116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Arial</vt:lpstr>
      <vt:lpstr>Calibri</vt:lpstr>
      <vt:lpstr>Symbol</vt:lpstr>
      <vt:lpstr>Tahoma</vt:lpstr>
      <vt:lpstr>Times New Roman</vt:lpstr>
      <vt:lpstr>Office Theme</vt:lpstr>
      <vt:lpstr>Equation</vt:lpstr>
      <vt:lpstr>Photo Editor Photo</vt:lpstr>
      <vt:lpstr>Lecture 30</vt:lpstr>
      <vt:lpstr>Question 123.11.1</vt:lpstr>
      <vt:lpstr>Question 123.11.2</vt:lpstr>
      <vt:lpstr>Internal Energy</vt:lpstr>
      <vt:lpstr>Review Center of Mass</vt:lpstr>
      <vt:lpstr>Energy Transfer</vt:lpstr>
      <vt:lpstr>Heat Compared to Internal Energy</vt:lpstr>
      <vt:lpstr>Heat</vt:lpstr>
      <vt:lpstr>Units of Heat</vt:lpstr>
      <vt:lpstr>Units of Heat, cont.</vt:lpstr>
      <vt:lpstr>James Prescott Joule</vt:lpstr>
      <vt:lpstr>PowerPoint Presentation</vt:lpstr>
      <vt:lpstr>PowerPoint Presentation</vt:lpstr>
      <vt:lpstr>PowerPoint Presentation</vt:lpstr>
      <vt:lpstr>PowerPoint Presentation</vt:lpstr>
      <vt:lpstr>Specific Heat</vt:lpstr>
      <vt:lpstr>Specific Heat</vt:lpstr>
      <vt:lpstr>PowerPoint Presentation</vt:lpstr>
      <vt:lpstr>Units of Specific Heat</vt:lpstr>
      <vt:lpstr>Heat and Specific Heat</vt:lpstr>
      <vt:lpstr>A Consequence of Different Specific Heats</vt:lpstr>
      <vt:lpstr>PowerPoint Presentation</vt:lpstr>
      <vt:lpstr>Question 123.12.2</vt:lpstr>
      <vt:lpstr>PowerPoint Presentation</vt:lpstr>
      <vt:lpstr>Question 123.8.11</vt:lpstr>
      <vt:lpstr>PowerPoint Presentation</vt:lpstr>
      <vt:lpstr>PowerPoint Presentation</vt:lpstr>
      <vt:lpstr>Question 123.8.11</vt:lpstr>
      <vt:lpstr>Question 123.8.11</vt:lpstr>
      <vt:lpstr>Question 123.8.12</vt:lpstr>
      <vt:lpstr>Question 123.8.12</vt:lpstr>
      <vt:lpstr>Question 123.8.12</vt:lpstr>
      <vt:lpstr>Question 123.8.12</vt:lpstr>
      <vt:lpstr>Question 123.8.12</vt:lpstr>
      <vt:lpstr>Question 123.8.12</vt:lpstr>
      <vt:lpstr>Question 123.8.12</vt:lpstr>
      <vt:lpstr>Question 123.8.12</vt:lpstr>
      <vt:lpstr>Question 123.8.12</vt:lpstr>
      <vt:lpstr>PowerPoint Presentation</vt:lpstr>
      <vt:lpstr>Question 123.12.1.1</vt:lpstr>
      <vt:lpstr>Heating Ice</vt:lpstr>
      <vt:lpstr>Graph of Ice to Steam</vt:lpstr>
      <vt:lpstr>Calorimeter</vt:lpstr>
      <vt:lpstr>Calorimetry</vt:lpstr>
      <vt:lpstr>Calorimeter</vt:lpstr>
      <vt:lpstr>Calorimetry</vt:lpstr>
      <vt:lpstr>Calorimetry</vt:lpstr>
      <vt:lpstr>Mixture Example</vt:lpstr>
      <vt:lpstr>Mixture Example</vt:lpstr>
      <vt:lpstr>END</vt:lpstr>
      <vt:lpstr>PowerPoint Presentation</vt:lpstr>
      <vt:lpstr>PowerPoint Presentation</vt:lpstr>
      <vt:lpstr>Question 123.11.3</vt:lpstr>
      <vt:lpstr>Question 123.11.6</vt:lpstr>
      <vt:lpstr>PowerPoint Presentation</vt:lpstr>
      <vt:lpstr>PowerPoint Presentation</vt:lpstr>
      <vt:lpstr>PowerPoint Presentation</vt:lpstr>
      <vt:lpstr>Question 123.11.4</vt:lpstr>
      <vt:lpstr>Question 123.11.5</vt:lpstr>
      <vt:lpstr>Phase Changes</vt:lpstr>
      <vt:lpstr>Latent Heat</vt:lpstr>
      <vt:lpstr>Phase Changes Latent Heat</vt:lpstr>
      <vt:lpstr>Latent Heat, cont.</vt:lpstr>
      <vt:lpstr>Sublimation</vt:lpstr>
      <vt:lpstr>T vs. Q Graphs</vt:lpstr>
      <vt:lpstr>Graph of Ice to Steam</vt:lpstr>
      <vt:lpstr>Warming Ice</vt:lpstr>
      <vt:lpstr>Melting Ice</vt:lpstr>
      <vt:lpstr>Warming Water</vt:lpstr>
      <vt:lpstr>Boiling Water</vt:lpstr>
      <vt:lpstr>Heating Steam</vt:lpstr>
      <vt:lpstr>Problem Solving Strategies</vt:lpstr>
      <vt:lpstr>Problem Solving Strategies, cont</vt:lpstr>
      <vt:lpstr>20.4 Work and Heat in Thermodynamic Processes</vt:lpstr>
      <vt:lpstr>Work in a Gas Cylinder</vt:lpstr>
      <vt:lpstr>Work in a Gas Cylinder, cont.</vt:lpstr>
      <vt:lpstr>More about Work on a Gas Cylinder</vt:lpstr>
      <vt:lpstr>Notes about the Work Equation</vt:lpstr>
      <vt:lpstr>PV Diagrams</vt:lpstr>
      <vt:lpstr>PV Diagrams, cont.</vt:lpstr>
      <vt:lpstr>Summary</vt:lpstr>
      <vt:lpstr>Summary</vt:lpstr>
      <vt:lpstr>End</vt:lpstr>
      <vt:lpstr>Molecular Model of an Ideal Gas</vt:lpstr>
      <vt:lpstr>PowerPoint Presentation</vt:lpstr>
      <vt:lpstr>Question 123.14.1.5</vt:lpstr>
      <vt:lpstr>Question 123.14.1</vt:lpstr>
      <vt:lpstr>PowerPoint Presentation</vt:lpstr>
      <vt:lpstr>PowerPoint Presentation</vt:lpstr>
      <vt:lpstr>Question 123.14.2</vt:lpstr>
      <vt:lpstr>Boltzmann Distribution</vt:lpstr>
      <vt:lpstr>PowerPoint Presentation</vt:lpstr>
      <vt:lpstr>PowerPoint Presentation</vt:lpstr>
      <vt:lpstr>PowerPoint Presentation</vt:lpstr>
      <vt:lpstr>Question 123.14.2</vt:lpstr>
      <vt:lpstr>Maxwell Distribution</vt:lpstr>
      <vt:lpstr>Molecular Speeds</vt:lpstr>
      <vt:lpstr>Question 123.14.4</vt:lpstr>
      <vt:lpstr>Mean Free Path</vt:lpstr>
      <vt:lpstr>Equivalent Collision</vt:lpstr>
      <vt:lpstr>PowerPoint Presentation</vt:lpstr>
      <vt:lpstr>Mean Free Path</vt:lpstr>
      <vt:lpstr>Mean Free Path</vt:lpstr>
      <vt:lpstr>Partial Summary</vt:lpstr>
      <vt:lpstr>PowerPoint Presentation</vt:lpstr>
      <vt:lpstr>PowerPoint Presentation</vt:lpstr>
      <vt:lpstr>Assumptions</vt:lpstr>
      <vt:lpstr>Assumptions, cont.</vt:lpstr>
      <vt:lpstr>Question 123.14.5</vt:lpstr>
      <vt:lpstr>Particle in a Box</vt:lpstr>
      <vt:lpstr>Momentum of the Collision</vt:lpstr>
      <vt:lpstr>Question 123.14.5</vt:lpstr>
      <vt:lpstr>Average Force and Impulse</vt:lpstr>
      <vt:lpstr>Question 123.14.7</vt:lpstr>
      <vt:lpstr>Question 123.14.8</vt:lpstr>
      <vt:lpstr>Some rms Speeds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18</cp:revision>
  <dcterms:created xsi:type="dcterms:W3CDTF">2011-10-14T05:24:22Z</dcterms:created>
  <dcterms:modified xsi:type="dcterms:W3CDTF">2025-07-01T21:05:05Z</dcterms:modified>
</cp:coreProperties>
</file>